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64" r:id="rId4"/>
    <p:sldId id="267" r:id="rId5"/>
    <p:sldId id="268" r:id="rId6"/>
    <p:sldId id="279" r:id="rId7"/>
    <p:sldId id="277" r:id="rId8"/>
    <p:sldId id="276" r:id="rId9"/>
    <p:sldId id="278" r:id="rId10"/>
    <p:sldId id="28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0" d="100"/>
          <a:sy n="80" d="100"/>
        </p:scale>
        <p:origin x="710" y="5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3425DE-FCEB-413D-9D73-4D84FC17CAC6}"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FC7D9D8A-8BC8-4F0E-B0A6-02719D962555}">
      <dgm:prSet/>
      <dgm:spPr/>
      <dgm:t>
        <a:bodyPr/>
        <a:lstStyle/>
        <a:p>
          <a:r>
            <a:rPr lang="en-ZA" dirty="0"/>
            <a:t>Examples of ESOPs and TUI companies having high values </a:t>
          </a:r>
          <a:endParaRPr lang="en-US" dirty="0"/>
        </a:p>
      </dgm:t>
    </dgm:pt>
    <dgm:pt modelId="{D27CEA3D-4652-4424-8F12-268DF1D26D52}" type="parTrans" cxnId="{E73E218F-2684-4A64-A6FD-E59F603BF51F}">
      <dgm:prSet/>
      <dgm:spPr/>
      <dgm:t>
        <a:bodyPr/>
        <a:lstStyle/>
        <a:p>
          <a:endParaRPr lang="en-US"/>
        </a:p>
      </dgm:t>
    </dgm:pt>
    <dgm:pt modelId="{5494FA03-0F57-423C-A557-7376C6E6F7E5}" type="sibTrans" cxnId="{E73E218F-2684-4A64-A6FD-E59F603BF51F}">
      <dgm:prSet/>
      <dgm:spPr/>
      <dgm:t>
        <a:bodyPr/>
        <a:lstStyle/>
        <a:p>
          <a:endParaRPr lang="en-US"/>
        </a:p>
      </dgm:t>
    </dgm:pt>
    <dgm:pt modelId="{6673275C-B263-4050-B586-63459F5376B7}">
      <dgm:prSet/>
      <dgm:spPr/>
      <dgm:t>
        <a:bodyPr/>
        <a:lstStyle/>
        <a:p>
          <a:r>
            <a:rPr lang="en-ZA" dirty="0"/>
            <a:t>NUM, NUMSA, CEPPAWU, SACTWU – above R3billion </a:t>
          </a:r>
          <a:endParaRPr lang="en-US" dirty="0"/>
        </a:p>
      </dgm:t>
    </dgm:pt>
    <dgm:pt modelId="{02C99827-865E-49BA-BAEA-50AB286B46D2}" type="parTrans" cxnId="{7C714ABD-4039-473C-A759-465EFAFE9FE3}">
      <dgm:prSet/>
      <dgm:spPr/>
      <dgm:t>
        <a:bodyPr/>
        <a:lstStyle/>
        <a:p>
          <a:endParaRPr lang="en-US"/>
        </a:p>
      </dgm:t>
    </dgm:pt>
    <dgm:pt modelId="{477ECEF5-E5EA-45B7-8533-11CFFA35A83C}" type="sibTrans" cxnId="{7C714ABD-4039-473C-A759-465EFAFE9FE3}">
      <dgm:prSet/>
      <dgm:spPr/>
      <dgm:t>
        <a:bodyPr/>
        <a:lstStyle/>
        <a:p>
          <a:endParaRPr lang="en-US"/>
        </a:p>
      </dgm:t>
    </dgm:pt>
    <dgm:pt modelId="{B908B8A4-647F-4076-B586-8D01B135D25A}">
      <dgm:prSet/>
      <dgm:spPr/>
      <dgm:t>
        <a:bodyPr/>
        <a:lstStyle/>
        <a:p>
          <a:r>
            <a:rPr lang="en-ZA" dirty="0"/>
            <a:t>Clicks and Kumba Iron both delivered large payments</a:t>
          </a:r>
          <a:endParaRPr lang="en-US" dirty="0"/>
        </a:p>
      </dgm:t>
    </dgm:pt>
    <dgm:pt modelId="{2A5A51DA-16B3-4A6E-BDCC-DCB9850B8CDA}" type="parTrans" cxnId="{85370D44-6588-4EC3-9064-7A3A6DD10B9C}">
      <dgm:prSet/>
      <dgm:spPr/>
      <dgm:t>
        <a:bodyPr/>
        <a:lstStyle/>
        <a:p>
          <a:endParaRPr lang="en-US"/>
        </a:p>
      </dgm:t>
    </dgm:pt>
    <dgm:pt modelId="{B92C3D03-AA31-4FBA-A1BF-B69C76B6E946}" type="sibTrans" cxnId="{85370D44-6588-4EC3-9064-7A3A6DD10B9C}">
      <dgm:prSet/>
      <dgm:spPr/>
      <dgm:t>
        <a:bodyPr/>
        <a:lstStyle/>
        <a:p>
          <a:endParaRPr lang="en-US"/>
        </a:p>
      </dgm:t>
    </dgm:pt>
    <dgm:pt modelId="{AA2E84CE-AB35-4BAD-92AF-10B5D975724F}">
      <dgm:prSet/>
      <dgm:spPr/>
      <dgm:t>
        <a:bodyPr/>
        <a:lstStyle/>
        <a:p>
          <a:r>
            <a:rPr lang="en-ZA" dirty="0"/>
            <a:t>But an “alternative to oligopolistic capitalism”? </a:t>
          </a:r>
          <a:endParaRPr lang="en-US" dirty="0"/>
        </a:p>
      </dgm:t>
    </dgm:pt>
    <dgm:pt modelId="{5FB20539-884F-4346-A54C-2107293C465E}" type="parTrans" cxnId="{E9A716B6-AE89-4EA6-8106-F9833E426DC3}">
      <dgm:prSet/>
      <dgm:spPr/>
      <dgm:t>
        <a:bodyPr/>
        <a:lstStyle/>
        <a:p>
          <a:endParaRPr lang="en-US"/>
        </a:p>
      </dgm:t>
    </dgm:pt>
    <dgm:pt modelId="{21D5CD73-7949-403D-AC52-806AA3B3E35C}" type="sibTrans" cxnId="{E9A716B6-AE89-4EA6-8106-F9833E426DC3}">
      <dgm:prSet/>
      <dgm:spPr/>
      <dgm:t>
        <a:bodyPr/>
        <a:lstStyle/>
        <a:p>
          <a:endParaRPr lang="en-US"/>
        </a:p>
      </dgm:t>
    </dgm:pt>
    <dgm:pt modelId="{D391E233-F196-4BEC-B3DE-7A8833050670}">
      <dgm:prSet/>
      <dgm:spPr/>
      <dgm:t>
        <a:bodyPr/>
        <a:lstStyle/>
        <a:p>
          <a:r>
            <a:rPr lang="en-ZA" dirty="0"/>
            <a:t>Concept of return-to-workers</a:t>
          </a:r>
          <a:endParaRPr lang="en-US" dirty="0"/>
        </a:p>
      </dgm:t>
    </dgm:pt>
    <dgm:pt modelId="{D12F8767-C367-4915-A479-A615E3AC28AE}" type="parTrans" cxnId="{952A4415-E970-48DF-BD0A-A94CCEEA5465}">
      <dgm:prSet/>
      <dgm:spPr/>
      <dgm:t>
        <a:bodyPr/>
        <a:lstStyle/>
        <a:p>
          <a:endParaRPr lang="en-US"/>
        </a:p>
      </dgm:t>
    </dgm:pt>
    <dgm:pt modelId="{5E28B21C-8844-4B97-9846-7760F14C1365}" type="sibTrans" cxnId="{952A4415-E970-48DF-BD0A-A94CCEEA5465}">
      <dgm:prSet/>
      <dgm:spPr/>
      <dgm:t>
        <a:bodyPr/>
        <a:lstStyle/>
        <a:p>
          <a:endParaRPr lang="en-US"/>
        </a:p>
      </dgm:t>
    </dgm:pt>
    <dgm:pt modelId="{6AD3B1EF-A339-4342-BCBC-0A2A86166E7D}">
      <dgm:prSet/>
      <dgm:spPr/>
      <dgm:t>
        <a:bodyPr/>
        <a:lstStyle/>
        <a:p>
          <a:r>
            <a:rPr lang="en-ZA" dirty="0"/>
            <a:t>Impacts on worker organisation and democracy</a:t>
          </a:r>
          <a:endParaRPr lang="en-US" dirty="0"/>
        </a:p>
      </dgm:t>
    </dgm:pt>
    <dgm:pt modelId="{5D437E96-4E63-4674-9DF5-FE62351B4AC6}" type="parTrans" cxnId="{597002B4-AAC2-445D-B34D-785BDAA3461A}">
      <dgm:prSet/>
      <dgm:spPr/>
      <dgm:t>
        <a:bodyPr/>
        <a:lstStyle/>
        <a:p>
          <a:endParaRPr lang="en-US"/>
        </a:p>
      </dgm:t>
    </dgm:pt>
    <dgm:pt modelId="{45C705A0-B3B4-4CEB-A58F-494D4713DA85}" type="sibTrans" cxnId="{597002B4-AAC2-445D-B34D-785BDAA3461A}">
      <dgm:prSet/>
      <dgm:spPr/>
      <dgm:t>
        <a:bodyPr/>
        <a:lstStyle/>
        <a:p>
          <a:endParaRPr lang="en-US"/>
        </a:p>
      </dgm:t>
    </dgm:pt>
    <dgm:pt modelId="{ABD7718E-7049-4E10-91EA-55725E2D765B}" type="pres">
      <dgm:prSet presAssocID="{DD3425DE-FCEB-413D-9D73-4D84FC17CAC6}" presName="linear" presStyleCnt="0">
        <dgm:presLayoutVars>
          <dgm:animLvl val="lvl"/>
          <dgm:resizeHandles val="exact"/>
        </dgm:presLayoutVars>
      </dgm:prSet>
      <dgm:spPr/>
    </dgm:pt>
    <dgm:pt modelId="{F232EFC8-CFCE-40BF-AC82-A119BBA8ECC0}" type="pres">
      <dgm:prSet presAssocID="{FC7D9D8A-8BC8-4F0E-B0A6-02719D962555}" presName="parentText" presStyleLbl="node1" presStyleIdx="0" presStyleCnt="4">
        <dgm:presLayoutVars>
          <dgm:chMax val="0"/>
          <dgm:bulletEnabled val="1"/>
        </dgm:presLayoutVars>
      </dgm:prSet>
      <dgm:spPr/>
    </dgm:pt>
    <dgm:pt modelId="{4B58D54F-2130-4D5C-A06B-8C3F2ED4FB4E}" type="pres">
      <dgm:prSet presAssocID="{FC7D9D8A-8BC8-4F0E-B0A6-02719D962555}" presName="childText" presStyleLbl="revTx" presStyleIdx="0" presStyleCnt="1">
        <dgm:presLayoutVars>
          <dgm:bulletEnabled val="1"/>
        </dgm:presLayoutVars>
      </dgm:prSet>
      <dgm:spPr/>
    </dgm:pt>
    <dgm:pt modelId="{6E7C0B54-8DA3-453E-BCBF-8A0C31BE354C}" type="pres">
      <dgm:prSet presAssocID="{AA2E84CE-AB35-4BAD-92AF-10B5D975724F}" presName="parentText" presStyleLbl="node1" presStyleIdx="1" presStyleCnt="4">
        <dgm:presLayoutVars>
          <dgm:chMax val="0"/>
          <dgm:bulletEnabled val="1"/>
        </dgm:presLayoutVars>
      </dgm:prSet>
      <dgm:spPr/>
    </dgm:pt>
    <dgm:pt modelId="{3CE1C0AC-8148-405C-B15C-FD8681B1ECD3}" type="pres">
      <dgm:prSet presAssocID="{21D5CD73-7949-403D-AC52-806AA3B3E35C}" presName="spacer" presStyleCnt="0"/>
      <dgm:spPr/>
    </dgm:pt>
    <dgm:pt modelId="{7CECDB1E-C2CC-45D1-8BC6-59F1067CAA8C}" type="pres">
      <dgm:prSet presAssocID="{6AD3B1EF-A339-4342-BCBC-0A2A86166E7D}" presName="parentText" presStyleLbl="node1" presStyleIdx="2" presStyleCnt="4">
        <dgm:presLayoutVars>
          <dgm:chMax val="0"/>
          <dgm:bulletEnabled val="1"/>
        </dgm:presLayoutVars>
      </dgm:prSet>
      <dgm:spPr/>
    </dgm:pt>
    <dgm:pt modelId="{58FAED74-1111-46CA-9EE9-6344168D767D}" type="pres">
      <dgm:prSet presAssocID="{45C705A0-B3B4-4CEB-A58F-494D4713DA85}" presName="spacer" presStyleCnt="0"/>
      <dgm:spPr/>
    </dgm:pt>
    <dgm:pt modelId="{952A613C-F89C-43AD-AD08-0B541B031798}" type="pres">
      <dgm:prSet presAssocID="{D391E233-F196-4BEC-B3DE-7A8833050670}" presName="parentText" presStyleLbl="node1" presStyleIdx="3" presStyleCnt="4">
        <dgm:presLayoutVars>
          <dgm:chMax val="0"/>
          <dgm:bulletEnabled val="1"/>
        </dgm:presLayoutVars>
      </dgm:prSet>
      <dgm:spPr/>
    </dgm:pt>
  </dgm:ptLst>
  <dgm:cxnLst>
    <dgm:cxn modelId="{952A4415-E970-48DF-BD0A-A94CCEEA5465}" srcId="{DD3425DE-FCEB-413D-9D73-4D84FC17CAC6}" destId="{D391E233-F196-4BEC-B3DE-7A8833050670}" srcOrd="3" destOrd="0" parTransId="{D12F8767-C367-4915-A479-A615E3AC28AE}" sibTransId="{5E28B21C-8844-4B97-9846-7760F14C1365}"/>
    <dgm:cxn modelId="{173FB027-CC45-4DE3-8520-17053C8AD5D6}" type="presOf" srcId="{FC7D9D8A-8BC8-4F0E-B0A6-02719D962555}" destId="{F232EFC8-CFCE-40BF-AC82-A119BBA8ECC0}" srcOrd="0" destOrd="0" presId="urn:microsoft.com/office/officeart/2005/8/layout/vList2"/>
    <dgm:cxn modelId="{2C36333B-0A0C-4327-8D21-B44A8A41B062}" type="presOf" srcId="{D391E233-F196-4BEC-B3DE-7A8833050670}" destId="{952A613C-F89C-43AD-AD08-0B541B031798}" srcOrd="0" destOrd="0" presId="urn:microsoft.com/office/officeart/2005/8/layout/vList2"/>
    <dgm:cxn modelId="{4F6AC441-F0B1-4485-818F-7F5492C3F1D2}" type="presOf" srcId="{6673275C-B263-4050-B586-63459F5376B7}" destId="{4B58D54F-2130-4D5C-A06B-8C3F2ED4FB4E}" srcOrd="0" destOrd="0" presId="urn:microsoft.com/office/officeart/2005/8/layout/vList2"/>
    <dgm:cxn modelId="{85370D44-6588-4EC3-9064-7A3A6DD10B9C}" srcId="{FC7D9D8A-8BC8-4F0E-B0A6-02719D962555}" destId="{B908B8A4-647F-4076-B586-8D01B135D25A}" srcOrd="1" destOrd="0" parTransId="{2A5A51DA-16B3-4A6E-BDCC-DCB9850B8CDA}" sibTransId="{B92C3D03-AA31-4FBA-A1BF-B69C76B6E946}"/>
    <dgm:cxn modelId="{BFDDB866-3986-470E-A820-02D8AFABF693}" type="presOf" srcId="{6AD3B1EF-A339-4342-BCBC-0A2A86166E7D}" destId="{7CECDB1E-C2CC-45D1-8BC6-59F1067CAA8C}" srcOrd="0" destOrd="0" presId="urn:microsoft.com/office/officeart/2005/8/layout/vList2"/>
    <dgm:cxn modelId="{16BEA868-391C-4CB1-A922-B99E8BE7E005}" type="presOf" srcId="{DD3425DE-FCEB-413D-9D73-4D84FC17CAC6}" destId="{ABD7718E-7049-4E10-91EA-55725E2D765B}" srcOrd="0" destOrd="0" presId="urn:microsoft.com/office/officeart/2005/8/layout/vList2"/>
    <dgm:cxn modelId="{12B0A971-E9D8-4A4B-9037-EA257A9FA035}" type="presOf" srcId="{AA2E84CE-AB35-4BAD-92AF-10B5D975724F}" destId="{6E7C0B54-8DA3-453E-BCBF-8A0C31BE354C}" srcOrd="0" destOrd="0" presId="urn:microsoft.com/office/officeart/2005/8/layout/vList2"/>
    <dgm:cxn modelId="{74597154-A6D3-460E-93E0-1432954F49EF}" type="presOf" srcId="{B908B8A4-647F-4076-B586-8D01B135D25A}" destId="{4B58D54F-2130-4D5C-A06B-8C3F2ED4FB4E}" srcOrd="0" destOrd="1" presId="urn:microsoft.com/office/officeart/2005/8/layout/vList2"/>
    <dgm:cxn modelId="{E73E218F-2684-4A64-A6FD-E59F603BF51F}" srcId="{DD3425DE-FCEB-413D-9D73-4D84FC17CAC6}" destId="{FC7D9D8A-8BC8-4F0E-B0A6-02719D962555}" srcOrd="0" destOrd="0" parTransId="{D27CEA3D-4652-4424-8F12-268DF1D26D52}" sibTransId="{5494FA03-0F57-423C-A557-7376C6E6F7E5}"/>
    <dgm:cxn modelId="{597002B4-AAC2-445D-B34D-785BDAA3461A}" srcId="{DD3425DE-FCEB-413D-9D73-4D84FC17CAC6}" destId="{6AD3B1EF-A339-4342-BCBC-0A2A86166E7D}" srcOrd="2" destOrd="0" parTransId="{5D437E96-4E63-4674-9DF5-FE62351B4AC6}" sibTransId="{45C705A0-B3B4-4CEB-A58F-494D4713DA85}"/>
    <dgm:cxn modelId="{E9A716B6-AE89-4EA6-8106-F9833E426DC3}" srcId="{DD3425DE-FCEB-413D-9D73-4D84FC17CAC6}" destId="{AA2E84CE-AB35-4BAD-92AF-10B5D975724F}" srcOrd="1" destOrd="0" parTransId="{5FB20539-884F-4346-A54C-2107293C465E}" sibTransId="{21D5CD73-7949-403D-AC52-806AA3B3E35C}"/>
    <dgm:cxn modelId="{7C714ABD-4039-473C-A759-465EFAFE9FE3}" srcId="{FC7D9D8A-8BC8-4F0E-B0A6-02719D962555}" destId="{6673275C-B263-4050-B586-63459F5376B7}" srcOrd="0" destOrd="0" parTransId="{02C99827-865E-49BA-BAEA-50AB286B46D2}" sibTransId="{477ECEF5-E5EA-45B7-8533-11CFFA35A83C}"/>
    <dgm:cxn modelId="{FA03BAD6-E867-4769-BAC1-B7C0DCA46B6F}" type="presParOf" srcId="{ABD7718E-7049-4E10-91EA-55725E2D765B}" destId="{F232EFC8-CFCE-40BF-AC82-A119BBA8ECC0}" srcOrd="0" destOrd="0" presId="urn:microsoft.com/office/officeart/2005/8/layout/vList2"/>
    <dgm:cxn modelId="{8AAA0C95-2980-4A4F-B28A-8244AD981405}" type="presParOf" srcId="{ABD7718E-7049-4E10-91EA-55725E2D765B}" destId="{4B58D54F-2130-4D5C-A06B-8C3F2ED4FB4E}" srcOrd="1" destOrd="0" presId="urn:microsoft.com/office/officeart/2005/8/layout/vList2"/>
    <dgm:cxn modelId="{E82B61CA-264C-4FA8-9C9F-C79DC112221E}" type="presParOf" srcId="{ABD7718E-7049-4E10-91EA-55725E2D765B}" destId="{6E7C0B54-8DA3-453E-BCBF-8A0C31BE354C}" srcOrd="2" destOrd="0" presId="urn:microsoft.com/office/officeart/2005/8/layout/vList2"/>
    <dgm:cxn modelId="{9AD39FF3-1EB0-4EB4-A98F-5C4E7F27577A}" type="presParOf" srcId="{ABD7718E-7049-4E10-91EA-55725E2D765B}" destId="{3CE1C0AC-8148-405C-B15C-FD8681B1ECD3}" srcOrd="3" destOrd="0" presId="urn:microsoft.com/office/officeart/2005/8/layout/vList2"/>
    <dgm:cxn modelId="{9D5B93D0-939B-443C-AEDC-09C6F01C1304}" type="presParOf" srcId="{ABD7718E-7049-4E10-91EA-55725E2D765B}" destId="{7CECDB1E-C2CC-45D1-8BC6-59F1067CAA8C}" srcOrd="4" destOrd="0" presId="urn:microsoft.com/office/officeart/2005/8/layout/vList2"/>
    <dgm:cxn modelId="{8F0D0E6F-8845-481D-8BD3-10ACD3F3FEAE}" type="presParOf" srcId="{ABD7718E-7049-4E10-91EA-55725E2D765B}" destId="{58FAED74-1111-46CA-9EE9-6344168D767D}" srcOrd="5" destOrd="0" presId="urn:microsoft.com/office/officeart/2005/8/layout/vList2"/>
    <dgm:cxn modelId="{6FE323B3-D244-4719-A996-5CFA61FA3B81}" type="presParOf" srcId="{ABD7718E-7049-4E10-91EA-55725E2D765B}" destId="{952A613C-F89C-43AD-AD08-0B541B03179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32EFC8-CFCE-40BF-AC82-A119BBA8ECC0}">
      <dsp:nvSpPr>
        <dsp:cNvPr id="0" name=""/>
        <dsp:cNvSpPr/>
      </dsp:nvSpPr>
      <dsp:spPr>
        <a:xfrm>
          <a:off x="0" y="154985"/>
          <a:ext cx="6367912" cy="8985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ZA" sz="2400" kern="1200" dirty="0"/>
            <a:t>Examples of ESOPs and TUI companies having high values </a:t>
          </a:r>
          <a:endParaRPr lang="en-US" sz="2400" kern="1200" dirty="0"/>
        </a:p>
      </dsp:txBody>
      <dsp:txXfrm>
        <a:off x="43864" y="198849"/>
        <a:ext cx="6280184" cy="810832"/>
      </dsp:txXfrm>
    </dsp:sp>
    <dsp:sp modelId="{4B58D54F-2130-4D5C-A06B-8C3F2ED4FB4E}">
      <dsp:nvSpPr>
        <dsp:cNvPr id="0" name=""/>
        <dsp:cNvSpPr/>
      </dsp:nvSpPr>
      <dsp:spPr>
        <a:xfrm>
          <a:off x="0" y="1053546"/>
          <a:ext cx="6367912" cy="86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181"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ZA" sz="1900" kern="1200" dirty="0"/>
            <a:t>NUM, NUMSA, CEPPAWU, SACTWU – above R3billion </a:t>
          </a:r>
          <a:endParaRPr lang="en-US" sz="1900" kern="1200" dirty="0"/>
        </a:p>
        <a:p>
          <a:pPr marL="171450" lvl="1" indent="-171450" algn="l" defTabSz="844550">
            <a:lnSpc>
              <a:spcPct val="90000"/>
            </a:lnSpc>
            <a:spcBef>
              <a:spcPct val="0"/>
            </a:spcBef>
            <a:spcAft>
              <a:spcPct val="20000"/>
            </a:spcAft>
            <a:buChar char="•"/>
          </a:pPr>
          <a:r>
            <a:rPr lang="en-ZA" sz="1900" kern="1200" dirty="0"/>
            <a:t>Clicks and Kumba Iron both delivered large payments</a:t>
          </a:r>
          <a:endParaRPr lang="en-US" sz="1900" kern="1200" dirty="0"/>
        </a:p>
      </dsp:txBody>
      <dsp:txXfrm>
        <a:off x="0" y="1053546"/>
        <a:ext cx="6367912" cy="869400"/>
      </dsp:txXfrm>
    </dsp:sp>
    <dsp:sp modelId="{6E7C0B54-8DA3-453E-BCBF-8A0C31BE354C}">
      <dsp:nvSpPr>
        <dsp:cNvPr id="0" name=""/>
        <dsp:cNvSpPr/>
      </dsp:nvSpPr>
      <dsp:spPr>
        <a:xfrm>
          <a:off x="0" y="1922946"/>
          <a:ext cx="6367912" cy="8985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ZA" sz="2400" kern="1200" dirty="0"/>
            <a:t>But an “alternative to oligopolistic capitalism”? </a:t>
          </a:r>
          <a:endParaRPr lang="en-US" sz="2400" kern="1200" dirty="0"/>
        </a:p>
      </dsp:txBody>
      <dsp:txXfrm>
        <a:off x="43864" y="1966810"/>
        <a:ext cx="6280184" cy="810832"/>
      </dsp:txXfrm>
    </dsp:sp>
    <dsp:sp modelId="{7CECDB1E-C2CC-45D1-8BC6-59F1067CAA8C}">
      <dsp:nvSpPr>
        <dsp:cNvPr id="0" name=""/>
        <dsp:cNvSpPr/>
      </dsp:nvSpPr>
      <dsp:spPr>
        <a:xfrm>
          <a:off x="0" y="2890626"/>
          <a:ext cx="6367912" cy="8985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ZA" sz="2400" kern="1200" dirty="0"/>
            <a:t>Impacts on worker organisation and democracy</a:t>
          </a:r>
          <a:endParaRPr lang="en-US" sz="2400" kern="1200" dirty="0"/>
        </a:p>
      </dsp:txBody>
      <dsp:txXfrm>
        <a:off x="43864" y="2934490"/>
        <a:ext cx="6280184" cy="810832"/>
      </dsp:txXfrm>
    </dsp:sp>
    <dsp:sp modelId="{952A613C-F89C-43AD-AD08-0B541B031798}">
      <dsp:nvSpPr>
        <dsp:cNvPr id="0" name=""/>
        <dsp:cNvSpPr/>
      </dsp:nvSpPr>
      <dsp:spPr>
        <a:xfrm>
          <a:off x="0" y="3858306"/>
          <a:ext cx="6367912" cy="8985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ZA" sz="2400" kern="1200" dirty="0"/>
            <a:t>Concept of return-to-workers</a:t>
          </a:r>
          <a:endParaRPr lang="en-US" sz="2400" kern="1200" dirty="0"/>
        </a:p>
      </dsp:txBody>
      <dsp:txXfrm>
        <a:off x="43864" y="3902170"/>
        <a:ext cx="6280184" cy="8108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7CBAB-1B83-36D7-39A7-E6C83A794729}"/>
              </a:ext>
            </a:extLst>
          </p:cNvPr>
          <p:cNvSpPr>
            <a:spLocks noGrp="1"/>
          </p:cNvSpPr>
          <p:nvPr>
            <p:ph type="ctrTitle"/>
          </p:nvPr>
        </p:nvSpPr>
        <p:spPr>
          <a:xfrm>
            <a:off x="1524000" y="1122363"/>
            <a:ext cx="9144000" cy="2387600"/>
          </a:xfrm>
        </p:spPr>
        <p:txBody>
          <a:bodyPr anchor="b"/>
          <a:lstStyle>
            <a:lvl1pPr algn="ctr">
              <a:defRPr sz="6000">
                <a:latin typeface="Georgia" panose="02040502050405020303" pitchFamily="18" charset="0"/>
              </a:defRPr>
            </a:lvl1pPr>
          </a:lstStyle>
          <a:p>
            <a:r>
              <a:rPr lang="en-US" dirty="0"/>
              <a:t>Click to edit Master title style</a:t>
            </a:r>
          </a:p>
        </p:txBody>
      </p:sp>
      <p:sp>
        <p:nvSpPr>
          <p:cNvPr id="3" name="Subtitle 2">
            <a:extLst>
              <a:ext uri="{FF2B5EF4-FFF2-40B4-BE49-F238E27FC236}">
                <a16:creationId xmlns:a16="http://schemas.microsoft.com/office/drawing/2014/main" id="{F3841B47-D8E2-F68E-6AE4-D7D676440C7F}"/>
              </a:ext>
            </a:extLst>
          </p:cNvPr>
          <p:cNvSpPr>
            <a:spLocks noGrp="1"/>
          </p:cNvSpPr>
          <p:nvPr>
            <p:ph type="subTitle" idx="1"/>
          </p:nvPr>
        </p:nvSpPr>
        <p:spPr>
          <a:xfrm>
            <a:off x="1524000" y="3602038"/>
            <a:ext cx="9144000" cy="1655762"/>
          </a:xfrm>
        </p:spPr>
        <p:txBody>
          <a:bodyPr/>
          <a:lstStyle>
            <a:lvl1pPr marL="0" indent="0" algn="ctr">
              <a:buNone/>
              <a:defRPr sz="2400">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30F014B-94A1-21B8-D9C7-FC4EDDEB3240}"/>
              </a:ext>
            </a:extLst>
          </p:cNvPr>
          <p:cNvSpPr>
            <a:spLocks noGrp="1"/>
          </p:cNvSpPr>
          <p:nvPr>
            <p:ph type="dt" sz="half" idx="10"/>
          </p:nvPr>
        </p:nvSpPr>
        <p:spPr/>
        <p:txBody>
          <a:bodyPr/>
          <a:lstStyle>
            <a:lvl1pPr>
              <a:defRPr>
                <a:latin typeface="Georgia" panose="02040502050405020303" pitchFamily="18" charset="0"/>
              </a:defRPr>
            </a:lvl1pPr>
          </a:lstStyle>
          <a:p>
            <a:fld id="{6E8135AF-CFB7-4D1F-B6B1-93B414F8A0CA}" type="datetimeFigureOut">
              <a:rPr lang="en-US" smtClean="0"/>
              <a:pPr/>
              <a:t>9/17/2022</a:t>
            </a:fld>
            <a:endParaRPr lang="en-US" dirty="0"/>
          </a:p>
        </p:txBody>
      </p:sp>
      <p:sp>
        <p:nvSpPr>
          <p:cNvPr id="5" name="Footer Placeholder 4">
            <a:extLst>
              <a:ext uri="{FF2B5EF4-FFF2-40B4-BE49-F238E27FC236}">
                <a16:creationId xmlns:a16="http://schemas.microsoft.com/office/drawing/2014/main" id="{AE21B41D-62B9-8621-6267-4778707E27C3}"/>
              </a:ext>
            </a:extLst>
          </p:cNvPr>
          <p:cNvSpPr>
            <a:spLocks noGrp="1"/>
          </p:cNvSpPr>
          <p:nvPr>
            <p:ph type="ftr" sz="quarter" idx="11"/>
          </p:nvPr>
        </p:nvSpPr>
        <p:spPr/>
        <p:txBody>
          <a:bodyPr/>
          <a:lstStyle>
            <a:lvl1pPr>
              <a:defRPr>
                <a:latin typeface="Georgia" panose="02040502050405020303" pitchFamily="18" charset="0"/>
              </a:defRPr>
            </a:lvl1pPr>
          </a:lstStyle>
          <a:p>
            <a:endParaRPr lang="en-US" dirty="0"/>
          </a:p>
        </p:txBody>
      </p:sp>
      <p:sp>
        <p:nvSpPr>
          <p:cNvPr id="6" name="Slide Number Placeholder 5">
            <a:extLst>
              <a:ext uri="{FF2B5EF4-FFF2-40B4-BE49-F238E27FC236}">
                <a16:creationId xmlns:a16="http://schemas.microsoft.com/office/drawing/2014/main" id="{3FC302A8-F17A-4D88-6C35-DBEA2CCCC4FA}"/>
              </a:ext>
            </a:extLst>
          </p:cNvPr>
          <p:cNvSpPr>
            <a:spLocks noGrp="1"/>
          </p:cNvSpPr>
          <p:nvPr>
            <p:ph type="sldNum" sz="quarter" idx="12"/>
          </p:nvPr>
        </p:nvSpPr>
        <p:spPr/>
        <p:txBody>
          <a:bodyPr/>
          <a:lstStyle>
            <a:lvl1pPr>
              <a:defRPr>
                <a:latin typeface="Georgia" panose="02040502050405020303" pitchFamily="18" charset="0"/>
              </a:defRPr>
            </a:lvl1pPr>
          </a:lstStyle>
          <a:p>
            <a:fld id="{E6E872C6-3413-48F1-AA0D-D06734928ACA}" type="slidenum">
              <a:rPr lang="en-US" smtClean="0"/>
              <a:pPr/>
              <a:t>‹#›</a:t>
            </a:fld>
            <a:endParaRPr lang="en-US" dirty="0"/>
          </a:p>
        </p:txBody>
      </p:sp>
      <p:sp>
        <p:nvSpPr>
          <p:cNvPr id="7" name="Rectangle 6">
            <a:extLst>
              <a:ext uri="{FF2B5EF4-FFF2-40B4-BE49-F238E27FC236}">
                <a16:creationId xmlns:a16="http://schemas.microsoft.com/office/drawing/2014/main" id="{773D799F-20E2-6F44-11AA-05003A2B61D9}"/>
              </a:ext>
            </a:extLst>
          </p:cNvPr>
          <p:cNvSpPr/>
          <p:nvPr userDrawn="1"/>
        </p:nvSpPr>
        <p:spPr>
          <a:xfrm>
            <a:off x="0" y="0"/>
            <a:ext cx="631596"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r>
              <a:rPr lang="en-ZA" sz="1200" dirty="0">
                <a:latin typeface="Georgia" panose="02040502050405020303" pitchFamily="18" charset="0"/>
              </a:rPr>
              <a:t>EKH.CO.ZA</a:t>
            </a:r>
            <a:endParaRPr lang="en-US" sz="1200" dirty="0">
              <a:latin typeface="Georgia" panose="02040502050405020303" pitchFamily="18" charset="0"/>
            </a:endParaRPr>
          </a:p>
        </p:txBody>
      </p:sp>
    </p:spTree>
    <p:extLst>
      <p:ext uri="{BB962C8B-B14F-4D97-AF65-F5344CB8AC3E}">
        <p14:creationId xmlns:p14="http://schemas.microsoft.com/office/powerpoint/2010/main" val="2916708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B8027-FAE8-3752-E7A6-273D96DB962B}"/>
              </a:ext>
            </a:extLst>
          </p:cNvPr>
          <p:cNvSpPr>
            <a:spLocks noGrp="1"/>
          </p:cNvSpPr>
          <p:nvPr>
            <p:ph type="title"/>
          </p:nvPr>
        </p:nvSpPr>
        <p:spPr/>
        <p:txBody>
          <a:bodyPr/>
          <a:lstStyle>
            <a:lvl1pPr>
              <a:defRPr>
                <a:latin typeface="Georgia" panose="02040502050405020303" pitchFamily="18"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3712D752-AF17-C069-D97A-3E474630833B}"/>
              </a:ext>
            </a:extLst>
          </p:cNvPr>
          <p:cNvSpPr>
            <a:spLocks noGrp="1"/>
          </p:cNvSpPr>
          <p:nvPr>
            <p:ph type="body" orient="vert" idx="1"/>
          </p:nvPr>
        </p:nvSpPr>
        <p:spPr/>
        <p:txBody>
          <a:bodyPr vert="eaVert"/>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6CCADD8-9220-D823-FB24-48127A2458A8}"/>
              </a:ext>
            </a:extLst>
          </p:cNvPr>
          <p:cNvSpPr>
            <a:spLocks noGrp="1"/>
          </p:cNvSpPr>
          <p:nvPr>
            <p:ph type="dt" sz="half" idx="10"/>
          </p:nvPr>
        </p:nvSpPr>
        <p:spPr/>
        <p:txBody>
          <a:bodyPr/>
          <a:lstStyle>
            <a:lvl1pPr>
              <a:defRPr>
                <a:latin typeface="Georgia" panose="02040502050405020303" pitchFamily="18" charset="0"/>
              </a:defRPr>
            </a:lvl1pPr>
          </a:lstStyle>
          <a:p>
            <a:fld id="{6E8135AF-CFB7-4D1F-B6B1-93B414F8A0CA}" type="datetimeFigureOut">
              <a:rPr lang="en-US" smtClean="0"/>
              <a:pPr/>
              <a:t>9/17/2022</a:t>
            </a:fld>
            <a:endParaRPr lang="en-US" dirty="0"/>
          </a:p>
        </p:txBody>
      </p:sp>
      <p:sp>
        <p:nvSpPr>
          <p:cNvPr id="5" name="Footer Placeholder 4">
            <a:extLst>
              <a:ext uri="{FF2B5EF4-FFF2-40B4-BE49-F238E27FC236}">
                <a16:creationId xmlns:a16="http://schemas.microsoft.com/office/drawing/2014/main" id="{B102BBF2-3927-0810-25EA-79B209532A73}"/>
              </a:ext>
            </a:extLst>
          </p:cNvPr>
          <p:cNvSpPr>
            <a:spLocks noGrp="1"/>
          </p:cNvSpPr>
          <p:nvPr>
            <p:ph type="ftr" sz="quarter" idx="11"/>
          </p:nvPr>
        </p:nvSpPr>
        <p:spPr/>
        <p:txBody>
          <a:bodyPr/>
          <a:lstStyle>
            <a:lvl1pPr>
              <a:defRPr>
                <a:latin typeface="Georgia" panose="02040502050405020303" pitchFamily="18" charset="0"/>
              </a:defRPr>
            </a:lvl1pPr>
          </a:lstStyle>
          <a:p>
            <a:endParaRPr lang="en-US" dirty="0"/>
          </a:p>
        </p:txBody>
      </p:sp>
      <p:sp>
        <p:nvSpPr>
          <p:cNvPr id="6" name="Slide Number Placeholder 5">
            <a:extLst>
              <a:ext uri="{FF2B5EF4-FFF2-40B4-BE49-F238E27FC236}">
                <a16:creationId xmlns:a16="http://schemas.microsoft.com/office/drawing/2014/main" id="{EDCC5575-D7A0-5865-A3DE-9C02DCD2E834}"/>
              </a:ext>
            </a:extLst>
          </p:cNvPr>
          <p:cNvSpPr>
            <a:spLocks noGrp="1"/>
          </p:cNvSpPr>
          <p:nvPr>
            <p:ph type="sldNum" sz="quarter" idx="12"/>
          </p:nvPr>
        </p:nvSpPr>
        <p:spPr/>
        <p:txBody>
          <a:bodyPr/>
          <a:lstStyle>
            <a:lvl1pPr>
              <a:defRPr>
                <a:latin typeface="Georgia" panose="02040502050405020303" pitchFamily="18" charset="0"/>
              </a:defRPr>
            </a:lvl1pPr>
          </a:lstStyle>
          <a:p>
            <a:fld id="{E6E872C6-3413-48F1-AA0D-D06734928ACA}" type="slidenum">
              <a:rPr lang="en-US" smtClean="0"/>
              <a:pPr/>
              <a:t>‹#›</a:t>
            </a:fld>
            <a:endParaRPr lang="en-US" dirty="0"/>
          </a:p>
        </p:txBody>
      </p:sp>
      <p:sp>
        <p:nvSpPr>
          <p:cNvPr id="8" name="Rectangle 7">
            <a:extLst>
              <a:ext uri="{FF2B5EF4-FFF2-40B4-BE49-F238E27FC236}">
                <a16:creationId xmlns:a16="http://schemas.microsoft.com/office/drawing/2014/main" id="{77DAF241-48AB-31E9-7EF3-E4CC88E1568C}"/>
              </a:ext>
            </a:extLst>
          </p:cNvPr>
          <p:cNvSpPr/>
          <p:nvPr userDrawn="1"/>
        </p:nvSpPr>
        <p:spPr>
          <a:xfrm>
            <a:off x="0" y="0"/>
            <a:ext cx="631596"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r>
              <a:rPr lang="en-ZA" sz="1200" dirty="0">
                <a:latin typeface="Georgia" panose="02040502050405020303" pitchFamily="18" charset="0"/>
              </a:rPr>
              <a:t>EKH.CO.ZA</a:t>
            </a:r>
            <a:endParaRPr lang="en-US" sz="1200" dirty="0">
              <a:latin typeface="Georgia" panose="02040502050405020303" pitchFamily="18" charset="0"/>
            </a:endParaRPr>
          </a:p>
        </p:txBody>
      </p:sp>
    </p:spTree>
    <p:extLst>
      <p:ext uri="{BB962C8B-B14F-4D97-AF65-F5344CB8AC3E}">
        <p14:creationId xmlns:p14="http://schemas.microsoft.com/office/powerpoint/2010/main" val="2917477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103317-33C9-2694-5114-638A1C502C77}"/>
              </a:ext>
            </a:extLst>
          </p:cNvPr>
          <p:cNvSpPr>
            <a:spLocks noGrp="1"/>
          </p:cNvSpPr>
          <p:nvPr>
            <p:ph type="title" orient="vert"/>
          </p:nvPr>
        </p:nvSpPr>
        <p:spPr>
          <a:xfrm>
            <a:off x="8724900" y="365125"/>
            <a:ext cx="2628900" cy="5811838"/>
          </a:xfrm>
        </p:spPr>
        <p:txBody>
          <a:bodyPr vert="eaVert"/>
          <a:lstStyle>
            <a:lvl1pPr>
              <a:defRPr>
                <a:latin typeface="Georgia" panose="02040502050405020303" pitchFamily="18"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67D9149E-D7B7-4171-8A5E-E0E825846DC5}"/>
              </a:ext>
            </a:extLst>
          </p:cNvPr>
          <p:cNvSpPr>
            <a:spLocks noGrp="1"/>
          </p:cNvSpPr>
          <p:nvPr>
            <p:ph type="body" orient="vert" idx="1"/>
          </p:nvPr>
        </p:nvSpPr>
        <p:spPr>
          <a:xfrm>
            <a:off x="838200" y="365125"/>
            <a:ext cx="7734300" cy="5811838"/>
          </a:xfrm>
        </p:spPr>
        <p:txBody>
          <a:bodyPr vert="eaVert"/>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59D3C95-CEA8-814B-10C6-8D239EBCA790}"/>
              </a:ext>
            </a:extLst>
          </p:cNvPr>
          <p:cNvSpPr>
            <a:spLocks noGrp="1"/>
          </p:cNvSpPr>
          <p:nvPr>
            <p:ph type="dt" sz="half" idx="10"/>
          </p:nvPr>
        </p:nvSpPr>
        <p:spPr/>
        <p:txBody>
          <a:bodyPr/>
          <a:lstStyle>
            <a:lvl1pPr>
              <a:defRPr>
                <a:latin typeface="Georgia" panose="02040502050405020303" pitchFamily="18" charset="0"/>
              </a:defRPr>
            </a:lvl1pPr>
          </a:lstStyle>
          <a:p>
            <a:fld id="{6E8135AF-CFB7-4D1F-B6B1-93B414F8A0CA}" type="datetimeFigureOut">
              <a:rPr lang="en-US" smtClean="0"/>
              <a:pPr/>
              <a:t>9/17/2022</a:t>
            </a:fld>
            <a:endParaRPr lang="en-US" dirty="0"/>
          </a:p>
        </p:txBody>
      </p:sp>
      <p:sp>
        <p:nvSpPr>
          <p:cNvPr id="5" name="Footer Placeholder 4">
            <a:extLst>
              <a:ext uri="{FF2B5EF4-FFF2-40B4-BE49-F238E27FC236}">
                <a16:creationId xmlns:a16="http://schemas.microsoft.com/office/drawing/2014/main" id="{F61172FE-B3AC-A87F-0E47-C705214BE711}"/>
              </a:ext>
            </a:extLst>
          </p:cNvPr>
          <p:cNvSpPr>
            <a:spLocks noGrp="1"/>
          </p:cNvSpPr>
          <p:nvPr>
            <p:ph type="ftr" sz="quarter" idx="11"/>
          </p:nvPr>
        </p:nvSpPr>
        <p:spPr/>
        <p:txBody>
          <a:bodyPr/>
          <a:lstStyle>
            <a:lvl1pPr>
              <a:defRPr>
                <a:latin typeface="Georgia" panose="02040502050405020303" pitchFamily="18" charset="0"/>
              </a:defRPr>
            </a:lvl1pPr>
          </a:lstStyle>
          <a:p>
            <a:endParaRPr lang="en-US" dirty="0"/>
          </a:p>
        </p:txBody>
      </p:sp>
      <p:sp>
        <p:nvSpPr>
          <p:cNvPr id="6" name="Slide Number Placeholder 5">
            <a:extLst>
              <a:ext uri="{FF2B5EF4-FFF2-40B4-BE49-F238E27FC236}">
                <a16:creationId xmlns:a16="http://schemas.microsoft.com/office/drawing/2014/main" id="{191C7C8A-D765-083F-C2BB-41EA019CC2A2}"/>
              </a:ext>
            </a:extLst>
          </p:cNvPr>
          <p:cNvSpPr>
            <a:spLocks noGrp="1"/>
          </p:cNvSpPr>
          <p:nvPr>
            <p:ph type="sldNum" sz="quarter" idx="12"/>
          </p:nvPr>
        </p:nvSpPr>
        <p:spPr/>
        <p:txBody>
          <a:bodyPr/>
          <a:lstStyle>
            <a:lvl1pPr>
              <a:defRPr>
                <a:latin typeface="Georgia" panose="02040502050405020303" pitchFamily="18" charset="0"/>
              </a:defRPr>
            </a:lvl1pPr>
          </a:lstStyle>
          <a:p>
            <a:fld id="{E6E872C6-3413-48F1-AA0D-D06734928ACA}" type="slidenum">
              <a:rPr lang="en-US" smtClean="0"/>
              <a:pPr/>
              <a:t>‹#›</a:t>
            </a:fld>
            <a:endParaRPr lang="en-US" dirty="0"/>
          </a:p>
        </p:txBody>
      </p:sp>
      <p:sp>
        <p:nvSpPr>
          <p:cNvPr id="8" name="Rectangle 7">
            <a:extLst>
              <a:ext uri="{FF2B5EF4-FFF2-40B4-BE49-F238E27FC236}">
                <a16:creationId xmlns:a16="http://schemas.microsoft.com/office/drawing/2014/main" id="{7B0A093F-1EB1-37B5-AE66-9F6D0DFF1BAF}"/>
              </a:ext>
            </a:extLst>
          </p:cNvPr>
          <p:cNvSpPr/>
          <p:nvPr userDrawn="1"/>
        </p:nvSpPr>
        <p:spPr>
          <a:xfrm>
            <a:off x="0" y="0"/>
            <a:ext cx="631596"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r>
              <a:rPr lang="en-ZA" sz="1200" dirty="0">
                <a:latin typeface="Georgia" panose="02040502050405020303" pitchFamily="18" charset="0"/>
              </a:rPr>
              <a:t>EKH.CO.ZA</a:t>
            </a:r>
            <a:endParaRPr lang="en-US" sz="1200" dirty="0">
              <a:latin typeface="Georgia" panose="02040502050405020303" pitchFamily="18" charset="0"/>
            </a:endParaRPr>
          </a:p>
        </p:txBody>
      </p:sp>
    </p:spTree>
    <p:extLst>
      <p:ext uri="{BB962C8B-B14F-4D97-AF65-F5344CB8AC3E}">
        <p14:creationId xmlns:p14="http://schemas.microsoft.com/office/powerpoint/2010/main" val="394625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D9179-6B25-9578-904B-C342ED7FE27A}"/>
              </a:ext>
            </a:extLst>
          </p:cNvPr>
          <p:cNvSpPr>
            <a:spLocks noGrp="1"/>
          </p:cNvSpPr>
          <p:nvPr>
            <p:ph type="title"/>
          </p:nvPr>
        </p:nvSpPr>
        <p:spPr/>
        <p:txBody>
          <a:bodyPr/>
          <a:lstStyle>
            <a:lvl1pPr>
              <a:defRPr>
                <a:latin typeface="Georgia" panose="02040502050405020303"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214D09CB-9735-2807-1DED-ED47E3CFB9BF}"/>
              </a:ext>
            </a:extLst>
          </p:cNvPr>
          <p:cNvSpPr>
            <a:spLocks noGrp="1"/>
          </p:cNvSpPr>
          <p:nvPr>
            <p:ph idx="1"/>
          </p:nvPr>
        </p:nvSpPr>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2903400-3F5C-A000-8C18-E715791493D0}"/>
              </a:ext>
            </a:extLst>
          </p:cNvPr>
          <p:cNvSpPr>
            <a:spLocks noGrp="1"/>
          </p:cNvSpPr>
          <p:nvPr>
            <p:ph type="dt" sz="half" idx="10"/>
          </p:nvPr>
        </p:nvSpPr>
        <p:spPr/>
        <p:txBody>
          <a:bodyPr/>
          <a:lstStyle>
            <a:lvl1pPr>
              <a:defRPr>
                <a:latin typeface="Georgia" panose="02040502050405020303" pitchFamily="18" charset="0"/>
              </a:defRPr>
            </a:lvl1pPr>
          </a:lstStyle>
          <a:p>
            <a:fld id="{6E8135AF-CFB7-4D1F-B6B1-93B414F8A0CA}" type="datetimeFigureOut">
              <a:rPr lang="en-US" smtClean="0"/>
              <a:pPr/>
              <a:t>9/17/2022</a:t>
            </a:fld>
            <a:endParaRPr lang="en-US" dirty="0"/>
          </a:p>
        </p:txBody>
      </p:sp>
      <p:sp>
        <p:nvSpPr>
          <p:cNvPr id="5" name="Footer Placeholder 4">
            <a:extLst>
              <a:ext uri="{FF2B5EF4-FFF2-40B4-BE49-F238E27FC236}">
                <a16:creationId xmlns:a16="http://schemas.microsoft.com/office/drawing/2014/main" id="{F2DAE607-6B8A-5DF5-0000-8D76310585B0}"/>
              </a:ext>
            </a:extLst>
          </p:cNvPr>
          <p:cNvSpPr>
            <a:spLocks noGrp="1"/>
          </p:cNvSpPr>
          <p:nvPr>
            <p:ph type="ftr" sz="quarter" idx="11"/>
          </p:nvPr>
        </p:nvSpPr>
        <p:spPr/>
        <p:txBody>
          <a:bodyPr/>
          <a:lstStyle>
            <a:lvl1pPr>
              <a:defRPr>
                <a:latin typeface="Georgia" panose="02040502050405020303" pitchFamily="18" charset="0"/>
              </a:defRPr>
            </a:lvl1pPr>
          </a:lstStyle>
          <a:p>
            <a:endParaRPr lang="en-US" dirty="0"/>
          </a:p>
        </p:txBody>
      </p:sp>
      <p:sp>
        <p:nvSpPr>
          <p:cNvPr id="6" name="Slide Number Placeholder 5">
            <a:extLst>
              <a:ext uri="{FF2B5EF4-FFF2-40B4-BE49-F238E27FC236}">
                <a16:creationId xmlns:a16="http://schemas.microsoft.com/office/drawing/2014/main" id="{20BC10C0-F3AB-C14A-CE13-722C2D762EB0}"/>
              </a:ext>
            </a:extLst>
          </p:cNvPr>
          <p:cNvSpPr>
            <a:spLocks noGrp="1"/>
          </p:cNvSpPr>
          <p:nvPr>
            <p:ph type="sldNum" sz="quarter" idx="12"/>
          </p:nvPr>
        </p:nvSpPr>
        <p:spPr/>
        <p:txBody>
          <a:bodyPr/>
          <a:lstStyle>
            <a:lvl1pPr>
              <a:defRPr>
                <a:latin typeface="Georgia" panose="02040502050405020303" pitchFamily="18" charset="0"/>
              </a:defRPr>
            </a:lvl1pPr>
          </a:lstStyle>
          <a:p>
            <a:fld id="{E6E872C6-3413-48F1-AA0D-D06734928ACA}" type="slidenum">
              <a:rPr lang="en-US" smtClean="0"/>
              <a:pPr/>
              <a:t>‹#›</a:t>
            </a:fld>
            <a:endParaRPr lang="en-US" dirty="0"/>
          </a:p>
        </p:txBody>
      </p:sp>
      <p:sp>
        <p:nvSpPr>
          <p:cNvPr id="10" name="Rectangle 9">
            <a:extLst>
              <a:ext uri="{FF2B5EF4-FFF2-40B4-BE49-F238E27FC236}">
                <a16:creationId xmlns:a16="http://schemas.microsoft.com/office/drawing/2014/main" id="{0F353F68-EEE4-F82C-1879-093CB8F8BC3D}"/>
              </a:ext>
            </a:extLst>
          </p:cNvPr>
          <p:cNvSpPr/>
          <p:nvPr userDrawn="1"/>
        </p:nvSpPr>
        <p:spPr>
          <a:xfrm>
            <a:off x="0" y="0"/>
            <a:ext cx="631596"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r>
              <a:rPr lang="en-ZA" sz="1200" dirty="0">
                <a:latin typeface="Georgia" panose="02040502050405020303" pitchFamily="18" charset="0"/>
              </a:rPr>
              <a:t>EKH.CO.ZA</a:t>
            </a:r>
            <a:endParaRPr lang="en-US" sz="1200" dirty="0">
              <a:latin typeface="Georgia" panose="02040502050405020303" pitchFamily="18" charset="0"/>
            </a:endParaRPr>
          </a:p>
        </p:txBody>
      </p:sp>
    </p:spTree>
    <p:extLst>
      <p:ext uri="{BB962C8B-B14F-4D97-AF65-F5344CB8AC3E}">
        <p14:creationId xmlns:p14="http://schemas.microsoft.com/office/powerpoint/2010/main" val="2529274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FF2A0-3622-71D0-20FF-12F4E49BD5F7}"/>
              </a:ext>
            </a:extLst>
          </p:cNvPr>
          <p:cNvSpPr>
            <a:spLocks noGrp="1"/>
          </p:cNvSpPr>
          <p:nvPr>
            <p:ph type="title"/>
          </p:nvPr>
        </p:nvSpPr>
        <p:spPr>
          <a:xfrm>
            <a:off x="831850" y="1709738"/>
            <a:ext cx="10515600" cy="2852737"/>
          </a:xfrm>
        </p:spPr>
        <p:txBody>
          <a:bodyPr anchor="b"/>
          <a:lstStyle>
            <a:lvl1pPr>
              <a:defRPr sz="6000">
                <a:latin typeface="Georgia" panose="02040502050405020303" pitchFamily="18"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754FC362-2A46-39A3-349A-049B250958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Georgia" panose="02040502050405020303"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228CAD15-E057-F4A7-527B-D14E9FAC4FBF}"/>
              </a:ext>
            </a:extLst>
          </p:cNvPr>
          <p:cNvSpPr>
            <a:spLocks noGrp="1"/>
          </p:cNvSpPr>
          <p:nvPr>
            <p:ph type="dt" sz="half" idx="10"/>
          </p:nvPr>
        </p:nvSpPr>
        <p:spPr/>
        <p:txBody>
          <a:bodyPr/>
          <a:lstStyle>
            <a:lvl1pPr>
              <a:defRPr>
                <a:latin typeface="Georgia" panose="02040502050405020303" pitchFamily="18" charset="0"/>
              </a:defRPr>
            </a:lvl1pPr>
          </a:lstStyle>
          <a:p>
            <a:fld id="{6E8135AF-CFB7-4D1F-B6B1-93B414F8A0CA}" type="datetimeFigureOut">
              <a:rPr lang="en-US" smtClean="0"/>
              <a:pPr/>
              <a:t>9/17/2022</a:t>
            </a:fld>
            <a:endParaRPr lang="en-US" dirty="0"/>
          </a:p>
        </p:txBody>
      </p:sp>
      <p:sp>
        <p:nvSpPr>
          <p:cNvPr id="5" name="Footer Placeholder 4">
            <a:extLst>
              <a:ext uri="{FF2B5EF4-FFF2-40B4-BE49-F238E27FC236}">
                <a16:creationId xmlns:a16="http://schemas.microsoft.com/office/drawing/2014/main" id="{D482DE18-5508-5127-9731-C6318B522297}"/>
              </a:ext>
            </a:extLst>
          </p:cNvPr>
          <p:cNvSpPr>
            <a:spLocks noGrp="1"/>
          </p:cNvSpPr>
          <p:nvPr>
            <p:ph type="ftr" sz="quarter" idx="11"/>
          </p:nvPr>
        </p:nvSpPr>
        <p:spPr/>
        <p:txBody>
          <a:bodyPr/>
          <a:lstStyle>
            <a:lvl1pPr>
              <a:defRPr>
                <a:latin typeface="Georgia" panose="02040502050405020303" pitchFamily="18" charset="0"/>
              </a:defRPr>
            </a:lvl1pPr>
          </a:lstStyle>
          <a:p>
            <a:endParaRPr lang="en-US" dirty="0"/>
          </a:p>
        </p:txBody>
      </p:sp>
      <p:sp>
        <p:nvSpPr>
          <p:cNvPr id="6" name="Slide Number Placeholder 5">
            <a:extLst>
              <a:ext uri="{FF2B5EF4-FFF2-40B4-BE49-F238E27FC236}">
                <a16:creationId xmlns:a16="http://schemas.microsoft.com/office/drawing/2014/main" id="{21C5609A-EED2-8827-57E0-73AA8DA93A30}"/>
              </a:ext>
            </a:extLst>
          </p:cNvPr>
          <p:cNvSpPr>
            <a:spLocks noGrp="1"/>
          </p:cNvSpPr>
          <p:nvPr>
            <p:ph type="sldNum" sz="quarter" idx="12"/>
          </p:nvPr>
        </p:nvSpPr>
        <p:spPr/>
        <p:txBody>
          <a:bodyPr/>
          <a:lstStyle>
            <a:lvl1pPr>
              <a:defRPr>
                <a:latin typeface="Georgia" panose="02040502050405020303" pitchFamily="18" charset="0"/>
              </a:defRPr>
            </a:lvl1pPr>
          </a:lstStyle>
          <a:p>
            <a:fld id="{E6E872C6-3413-48F1-AA0D-D06734928ACA}" type="slidenum">
              <a:rPr lang="en-US" smtClean="0"/>
              <a:pPr/>
              <a:t>‹#›</a:t>
            </a:fld>
            <a:endParaRPr lang="en-US" dirty="0"/>
          </a:p>
        </p:txBody>
      </p:sp>
      <p:sp>
        <p:nvSpPr>
          <p:cNvPr id="8" name="Rectangle 7">
            <a:extLst>
              <a:ext uri="{FF2B5EF4-FFF2-40B4-BE49-F238E27FC236}">
                <a16:creationId xmlns:a16="http://schemas.microsoft.com/office/drawing/2014/main" id="{7EAD84C5-FCD7-1D5A-BCBC-4A120918B3D2}"/>
              </a:ext>
            </a:extLst>
          </p:cNvPr>
          <p:cNvSpPr/>
          <p:nvPr userDrawn="1"/>
        </p:nvSpPr>
        <p:spPr>
          <a:xfrm>
            <a:off x="0" y="0"/>
            <a:ext cx="631596"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r>
              <a:rPr lang="en-ZA" sz="1200" dirty="0">
                <a:latin typeface="Georgia" panose="02040502050405020303" pitchFamily="18" charset="0"/>
              </a:rPr>
              <a:t>EKH.CO.ZA</a:t>
            </a:r>
            <a:endParaRPr lang="en-US" sz="1200" dirty="0">
              <a:latin typeface="Georgia" panose="02040502050405020303" pitchFamily="18" charset="0"/>
            </a:endParaRPr>
          </a:p>
        </p:txBody>
      </p:sp>
    </p:spTree>
    <p:extLst>
      <p:ext uri="{BB962C8B-B14F-4D97-AF65-F5344CB8AC3E}">
        <p14:creationId xmlns:p14="http://schemas.microsoft.com/office/powerpoint/2010/main" val="4023963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B77EC-3939-BEF3-606F-F74D9F85083A}"/>
              </a:ext>
            </a:extLst>
          </p:cNvPr>
          <p:cNvSpPr>
            <a:spLocks noGrp="1"/>
          </p:cNvSpPr>
          <p:nvPr>
            <p:ph type="title"/>
          </p:nvPr>
        </p:nvSpPr>
        <p:spPr/>
        <p:txBody>
          <a:bodyPr/>
          <a:lstStyle>
            <a:lvl1pPr>
              <a:defRPr>
                <a:latin typeface="Georgia" panose="02040502050405020303"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B26B3D9-2BD9-2290-FA15-CE12A84AB916}"/>
              </a:ext>
            </a:extLst>
          </p:cNvPr>
          <p:cNvSpPr>
            <a:spLocks noGrp="1"/>
          </p:cNvSpPr>
          <p:nvPr>
            <p:ph sz="half" idx="1"/>
          </p:nvPr>
        </p:nvSpPr>
        <p:spPr>
          <a:xfrm>
            <a:off x="838200" y="1825625"/>
            <a:ext cx="5181600" cy="4351338"/>
          </a:xfrm>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406140F-5C94-0BD5-4293-3E0DDB1DF520}"/>
              </a:ext>
            </a:extLst>
          </p:cNvPr>
          <p:cNvSpPr>
            <a:spLocks noGrp="1"/>
          </p:cNvSpPr>
          <p:nvPr>
            <p:ph sz="half" idx="2"/>
          </p:nvPr>
        </p:nvSpPr>
        <p:spPr>
          <a:xfrm>
            <a:off x="6172200" y="1825625"/>
            <a:ext cx="5181600" cy="4351338"/>
          </a:xfrm>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5804692-796D-2966-391E-5421064FCB4C}"/>
              </a:ext>
            </a:extLst>
          </p:cNvPr>
          <p:cNvSpPr>
            <a:spLocks noGrp="1"/>
          </p:cNvSpPr>
          <p:nvPr>
            <p:ph type="dt" sz="half" idx="10"/>
          </p:nvPr>
        </p:nvSpPr>
        <p:spPr/>
        <p:txBody>
          <a:bodyPr/>
          <a:lstStyle>
            <a:lvl1pPr>
              <a:defRPr>
                <a:latin typeface="Georgia" panose="02040502050405020303" pitchFamily="18" charset="0"/>
              </a:defRPr>
            </a:lvl1pPr>
          </a:lstStyle>
          <a:p>
            <a:fld id="{6E8135AF-CFB7-4D1F-B6B1-93B414F8A0CA}" type="datetimeFigureOut">
              <a:rPr lang="en-US" smtClean="0"/>
              <a:pPr/>
              <a:t>9/17/2022</a:t>
            </a:fld>
            <a:endParaRPr lang="en-US" dirty="0"/>
          </a:p>
        </p:txBody>
      </p:sp>
      <p:sp>
        <p:nvSpPr>
          <p:cNvPr id="6" name="Footer Placeholder 5">
            <a:extLst>
              <a:ext uri="{FF2B5EF4-FFF2-40B4-BE49-F238E27FC236}">
                <a16:creationId xmlns:a16="http://schemas.microsoft.com/office/drawing/2014/main" id="{694DFFBF-E039-7DCE-F551-84AF0BEEDACD}"/>
              </a:ext>
            </a:extLst>
          </p:cNvPr>
          <p:cNvSpPr>
            <a:spLocks noGrp="1"/>
          </p:cNvSpPr>
          <p:nvPr>
            <p:ph type="ftr" sz="quarter" idx="11"/>
          </p:nvPr>
        </p:nvSpPr>
        <p:spPr/>
        <p:txBody>
          <a:bodyPr/>
          <a:lstStyle>
            <a:lvl1pPr>
              <a:defRPr>
                <a:latin typeface="Georgia" panose="02040502050405020303" pitchFamily="18" charset="0"/>
              </a:defRPr>
            </a:lvl1pPr>
          </a:lstStyle>
          <a:p>
            <a:endParaRPr lang="en-US" dirty="0"/>
          </a:p>
        </p:txBody>
      </p:sp>
      <p:sp>
        <p:nvSpPr>
          <p:cNvPr id="7" name="Slide Number Placeholder 6">
            <a:extLst>
              <a:ext uri="{FF2B5EF4-FFF2-40B4-BE49-F238E27FC236}">
                <a16:creationId xmlns:a16="http://schemas.microsoft.com/office/drawing/2014/main" id="{565B6CDC-0071-3220-8912-84E4970238C3}"/>
              </a:ext>
            </a:extLst>
          </p:cNvPr>
          <p:cNvSpPr>
            <a:spLocks noGrp="1"/>
          </p:cNvSpPr>
          <p:nvPr>
            <p:ph type="sldNum" sz="quarter" idx="12"/>
          </p:nvPr>
        </p:nvSpPr>
        <p:spPr/>
        <p:txBody>
          <a:bodyPr/>
          <a:lstStyle>
            <a:lvl1pPr>
              <a:defRPr>
                <a:latin typeface="Georgia" panose="02040502050405020303" pitchFamily="18" charset="0"/>
              </a:defRPr>
            </a:lvl1pPr>
          </a:lstStyle>
          <a:p>
            <a:fld id="{E6E872C6-3413-48F1-AA0D-D06734928ACA}" type="slidenum">
              <a:rPr lang="en-US" smtClean="0"/>
              <a:pPr/>
              <a:t>‹#›</a:t>
            </a:fld>
            <a:endParaRPr lang="en-US" dirty="0"/>
          </a:p>
        </p:txBody>
      </p:sp>
      <p:sp>
        <p:nvSpPr>
          <p:cNvPr id="9" name="Rectangle 8">
            <a:extLst>
              <a:ext uri="{FF2B5EF4-FFF2-40B4-BE49-F238E27FC236}">
                <a16:creationId xmlns:a16="http://schemas.microsoft.com/office/drawing/2014/main" id="{C5513C95-5ADA-2BC5-CB0D-DBB7E35DA862}"/>
              </a:ext>
            </a:extLst>
          </p:cNvPr>
          <p:cNvSpPr/>
          <p:nvPr userDrawn="1"/>
        </p:nvSpPr>
        <p:spPr>
          <a:xfrm>
            <a:off x="0" y="0"/>
            <a:ext cx="631596"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r>
              <a:rPr lang="en-ZA" sz="1200" dirty="0">
                <a:latin typeface="Georgia" panose="02040502050405020303" pitchFamily="18" charset="0"/>
              </a:rPr>
              <a:t>EKH.CO.ZA</a:t>
            </a:r>
            <a:endParaRPr lang="en-US" sz="1200" dirty="0">
              <a:latin typeface="Georgia" panose="02040502050405020303" pitchFamily="18" charset="0"/>
            </a:endParaRPr>
          </a:p>
        </p:txBody>
      </p:sp>
    </p:spTree>
    <p:extLst>
      <p:ext uri="{BB962C8B-B14F-4D97-AF65-F5344CB8AC3E}">
        <p14:creationId xmlns:p14="http://schemas.microsoft.com/office/powerpoint/2010/main" val="1252430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2E55D-8734-0118-24A2-67DE4FEE33EE}"/>
              </a:ext>
            </a:extLst>
          </p:cNvPr>
          <p:cNvSpPr>
            <a:spLocks noGrp="1"/>
          </p:cNvSpPr>
          <p:nvPr>
            <p:ph type="title"/>
          </p:nvPr>
        </p:nvSpPr>
        <p:spPr>
          <a:xfrm>
            <a:off x="839788" y="365125"/>
            <a:ext cx="10515600" cy="1325563"/>
          </a:xfrm>
        </p:spPr>
        <p:txBody>
          <a:bodyPr/>
          <a:lstStyle>
            <a:lvl1pPr>
              <a:defRPr>
                <a:latin typeface="Georgia" panose="02040502050405020303" pitchFamily="18"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7BBBB875-4DE8-E47E-D3FA-B39A17CE1673}"/>
              </a:ext>
            </a:extLst>
          </p:cNvPr>
          <p:cNvSpPr>
            <a:spLocks noGrp="1"/>
          </p:cNvSpPr>
          <p:nvPr>
            <p:ph type="body" idx="1"/>
          </p:nvPr>
        </p:nvSpPr>
        <p:spPr>
          <a:xfrm>
            <a:off x="839788" y="1681163"/>
            <a:ext cx="5157787" cy="823912"/>
          </a:xfrm>
        </p:spPr>
        <p:txBody>
          <a:bodyPr anchor="b"/>
          <a:lstStyle>
            <a:lvl1pPr marL="0" indent="0">
              <a:buNone/>
              <a:defRPr sz="2400" b="1">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AAC4969-7C50-B203-8DE5-EA1E62D0C65C}"/>
              </a:ext>
            </a:extLst>
          </p:cNvPr>
          <p:cNvSpPr>
            <a:spLocks noGrp="1"/>
          </p:cNvSpPr>
          <p:nvPr>
            <p:ph sz="half" idx="2"/>
          </p:nvPr>
        </p:nvSpPr>
        <p:spPr>
          <a:xfrm>
            <a:off x="839788" y="2505075"/>
            <a:ext cx="5157787" cy="3684588"/>
          </a:xfrm>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DD4FA18-3BBE-A599-2B3E-36E9FFBB793C}"/>
              </a:ext>
            </a:extLst>
          </p:cNvPr>
          <p:cNvSpPr>
            <a:spLocks noGrp="1"/>
          </p:cNvSpPr>
          <p:nvPr>
            <p:ph type="body" sz="quarter" idx="3"/>
          </p:nvPr>
        </p:nvSpPr>
        <p:spPr>
          <a:xfrm>
            <a:off x="6172200" y="1681163"/>
            <a:ext cx="5183188" cy="823912"/>
          </a:xfrm>
        </p:spPr>
        <p:txBody>
          <a:bodyPr anchor="b"/>
          <a:lstStyle>
            <a:lvl1pPr marL="0" indent="0">
              <a:buNone/>
              <a:defRPr sz="2400" b="1">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D3DF9EB4-DA86-32C8-8CE8-E0A2C4405564}"/>
              </a:ext>
            </a:extLst>
          </p:cNvPr>
          <p:cNvSpPr>
            <a:spLocks noGrp="1"/>
          </p:cNvSpPr>
          <p:nvPr>
            <p:ph sz="quarter" idx="4"/>
          </p:nvPr>
        </p:nvSpPr>
        <p:spPr>
          <a:xfrm>
            <a:off x="6172200" y="2505075"/>
            <a:ext cx="5183188" cy="3684588"/>
          </a:xfrm>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F5BD76E2-15AC-5067-FFD5-FA0AC706D4FE}"/>
              </a:ext>
            </a:extLst>
          </p:cNvPr>
          <p:cNvSpPr>
            <a:spLocks noGrp="1"/>
          </p:cNvSpPr>
          <p:nvPr>
            <p:ph type="dt" sz="half" idx="10"/>
          </p:nvPr>
        </p:nvSpPr>
        <p:spPr/>
        <p:txBody>
          <a:bodyPr/>
          <a:lstStyle>
            <a:lvl1pPr>
              <a:defRPr>
                <a:latin typeface="Georgia" panose="02040502050405020303" pitchFamily="18" charset="0"/>
              </a:defRPr>
            </a:lvl1pPr>
          </a:lstStyle>
          <a:p>
            <a:fld id="{6E8135AF-CFB7-4D1F-B6B1-93B414F8A0CA}" type="datetimeFigureOut">
              <a:rPr lang="en-US" smtClean="0"/>
              <a:pPr/>
              <a:t>9/17/2022</a:t>
            </a:fld>
            <a:endParaRPr lang="en-US" dirty="0"/>
          </a:p>
        </p:txBody>
      </p:sp>
      <p:sp>
        <p:nvSpPr>
          <p:cNvPr id="8" name="Footer Placeholder 7">
            <a:extLst>
              <a:ext uri="{FF2B5EF4-FFF2-40B4-BE49-F238E27FC236}">
                <a16:creationId xmlns:a16="http://schemas.microsoft.com/office/drawing/2014/main" id="{28FD9C2D-534D-88E0-D0F9-FF1AAC423648}"/>
              </a:ext>
            </a:extLst>
          </p:cNvPr>
          <p:cNvSpPr>
            <a:spLocks noGrp="1"/>
          </p:cNvSpPr>
          <p:nvPr>
            <p:ph type="ftr" sz="quarter" idx="11"/>
          </p:nvPr>
        </p:nvSpPr>
        <p:spPr/>
        <p:txBody>
          <a:bodyPr/>
          <a:lstStyle>
            <a:lvl1pPr>
              <a:defRPr>
                <a:latin typeface="Georgia" panose="02040502050405020303" pitchFamily="18" charset="0"/>
              </a:defRPr>
            </a:lvl1pPr>
          </a:lstStyle>
          <a:p>
            <a:endParaRPr lang="en-US" dirty="0"/>
          </a:p>
        </p:txBody>
      </p:sp>
      <p:sp>
        <p:nvSpPr>
          <p:cNvPr id="9" name="Slide Number Placeholder 8">
            <a:extLst>
              <a:ext uri="{FF2B5EF4-FFF2-40B4-BE49-F238E27FC236}">
                <a16:creationId xmlns:a16="http://schemas.microsoft.com/office/drawing/2014/main" id="{BA35F2E8-7FEC-7637-88B4-5E51AA4AAD7D}"/>
              </a:ext>
            </a:extLst>
          </p:cNvPr>
          <p:cNvSpPr>
            <a:spLocks noGrp="1"/>
          </p:cNvSpPr>
          <p:nvPr>
            <p:ph type="sldNum" sz="quarter" idx="12"/>
          </p:nvPr>
        </p:nvSpPr>
        <p:spPr/>
        <p:txBody>
          <a:bodyPr/>
          <a:lstStyle>
            <a:lvl1pPr>
              <a:defRPr>
                <a:latin typeface="Georgia" panose="02040502050405020303" pitchFamily="18" charset="0"/>
              </a:defRPr>
            </a:lvl1pPr>
          </a:lstStyle>
          <a:p>
            <a:fld id="{E6E872C6-3413-48F1-AA0D-D06734928ACA}" type="slidenum">
              <a:rPr lang="en-US" smtClean="0"/>
              <a:pPr/>
              <a:t>‹#›</a:t>
            </a:fld>
            <a:endParaRPr lang="en-US" dirty="0"/>
          </a:p>
        </p:txBody>
      </p:sp>
      <p:sp>
        <p:nvSpPr>
          <p:cNvPr id="11" name="Rectangle 10">
            <a:extLst>
              <a:ext uri="{FF2B5EF4-FFF2-40B4-BE49-F238E27FC236}">
                <a16:creationId xmlns:a16="http://schemas.microsoft.com/office/drawing/2014/main" id="{17AD1F8B-C2B0-29F1-9142-7E6F68521D32}"/>
              </a:ext>
            </a:extLst>
          </p:cNvPr>
          <p:cNvSpPr/>
          <p:nvPr userDrawn="1"/>
        </p:nvSpPr>
        <p:spPr>
          <a:xfrm>
            <a:off x="0" y="0"/>
            <a:ext cx="631596"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r>
              <a:rPr lang="en-ZA" sz="1200" dirty="0">
                <a:latin typeface="Georgia" panose="02040502050405020303" pitchFamily="18" charset="0"/>
              </a:rPr>
              <a:t>EKH.CO.ZA</a:t>
            </a:r>
            <a:endParaRPr lang="en-US" sz="1200" dirty="0">
              <a:latin typeface="Georgia" panose="02040502050405020303" pitchFamily="18" charset="0"/>
            </a:endParaRPr>
          </a:p>
        </p:txBody>
      </p:sp>
    </p:spTree>
    <p:extLst>
      <p:ext uri="{BB962C8B-B14F-4D97-AF65-F5344CB8AC3E}">
        <p14:creationId xmlns:p14="http://schemas.microsoft.com/office/powerpoint/2010/main" val="1301256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437B4-22DE-A078-7B87-D5987BE2228B}"/>
              </a:ext>
            </a:extLst>
          </p:cNvPr>
          <p:cNvSpPr>
            <a:spLocks noGrp="1"/>
          </p:cNvSpPr>
          <p:nvPr>
            <p:ph type="title"/>
          </p:nvPr>
        </p:nvSpPr>
        <p:spPr/>
        <p:txBody>
          <a:bodyPr/>
          <a:lstStyle>
            <a:lvl1pPr>
              <a:defRPr>
                <a:latin typeface="Georgia" panose="02040502050405020303" pitchFamily="18"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4D398651-3C00-DA27-4262-FB30455AB364}"/>
              </a:ext>
            </a:extLst>
          </p:cNvPr>
          <p:cNvSpPr>
            <a:spLocks noGrp="1"/>
          </p:cNvSpPr>
          <p:nvPr>
            <p:ph type="dt" sz="half" idx="10"/>
          </p:nvPr>
        </p:nvSpPr>
        <p:spPr/>
        <p:txBody>
          <a:bodyPr/>
          <a:lstStyle>
            <a:lvl1pPr>
              <a:defRPr>
                <a:latin typeface="Georgia" panose="02040502050405020303" pitchFamily="18" charset="0"/>
              </a:defRPr>
            </a:lvl1pPr>
          </a:lstStyle>
          <a:p>
            <a:fld id="{6E8135AF-CFB7-4D1F-B6B1-93B414F8A0CA}" type="datetimeFigureOut">
              <a:rPr lang="en-US" smtClean="0"/>
              <a:pPr/>
              <a:t>9/17/2022</a:t>
            </a:fld>
            <a:endParaRPr lang="en-US" dirty="0"/>
          </a:p>
        </p:txBody>
      </p:sp>
      <p:sp>
        <p:nvSpPr>
          <p:cNvPr id="4" name="Footer Placeholder 3">
            <a:extLst>
              <a:ext uri="{FF2B5EF4-FFF2-40B4-BE49-F238E27FC236}">
                <a16:creationId xmlns:a16="http://schemas.microsoft.com/office/drawing/2014/main" id="{77F7860C-0515-6231-42FF-4761C4A8B885}"/>
              </a:ext>
            </a:extLst>
          </p:cNvPr>
          <p:cNvSpPr>
            <a:spLocks noGrp="1"/>
          </p:cNvSpPr>
          <p:nvPr>
            <p:ph type="ftr" sz="quarter" idx="11"/>
          </p:nvPr>
        </p:nvSpPr>
        <p:spPr/>
        <p:txBody>
          <a:bodyPr/>
          <a:lstStyle>
            <a:lvl1pPr>
              <a:defRPr>
                <a:latin typeface="Georgia" panose="02040502050405020303" pitchFamily="18" charset="0"/>
              </a:defRPr>
            </a:lvl1pPr>
          </a:lstStyle>
          <a:p>
            <a:endParaRPr lang="en-US" dirty="0"/>
          </a:p>
        </p:txBody>
      </p:sp>
      <p:sp>
        <p:nvSpPr>
          <p:cNvPr id="5" name="Slide Number Placeholder 4">
            <a:extLst>
              <a:ext uri="{FF2B5EF4-FFF2-40B4-BE49-F238E27FC236}">
                <a16:creationId xmlns:a16="http://schemas.microsoft.com/office/drawing/2014/main" id="{1380434F-06C4-717F-042F-122695CBC143}"/>
              </a:ext>
            </a:extLst>
          </p:cNvPr>
          <p:cNvSpPr>
            <a:spLocks noGrp="1"/>
          </p:cNvSpPr>
          <p:nvPr>
            <p:ph type="sldNum" sz="quarter" idx="12"/>
          </p:nvPr>
        </p:nvSpPr>
        <p:spPr/>
        <p:txBody>
          <a:bodyPr/>
          <a:lstStyle>
            <a:lvl1pPr>
              <a:defRPr>
                <a:latin typeface="Georgia" panose="02040502050405020303" pitchFamily="18" charset="0"/>
              </a:defRPr>
            </a:lvl1pPr>
          </a:lstStyle>
          <a:p>
            <a:fld id="{E6E872C6-3413-48F1-AA0D-D06734928ACA}" type="slidenum">
              <a:rPr lang="en-US" smtClean="0"/>
              <a:pPr/>
              <a:t>‹#›</a:t>
            </a:fld>
            <a:endParaRPr lang="en-US" dirty="0"/>
          </a:p>
        </p:txBody>
      </p:sp>
      <p:sp>
        <p:nvSpPr>
          <p:cNvPr id="7" name="Rectangle 6">
            <a:extLst>
              <a:ext uri="{FF2B5EF4-FFF2-40B4-BE49-F238E27FC236}">
                <a16:creationId xmlns:a16="http://schemas.microsoft.com/office/drawing/2014/main" id="{9829CC82-CEB1-DBFC-2CF4-0CB7128F9FD3}"/>
              </a:ext>
            </a:extLst>
          </p:cNvPr>
          <p:cNvSpPr/>
          <p:nvPr userDrawn="1"/>
        </p:nvSpPr>
        <p:spPr>
          <a:xfrm>
            <a:off x="0" y="0"/>
            <a:ext cx="631596"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r>
              <a:rPr lang="en-ZA" sz="1200" dirty="0">
                <a:latin typeface="Georgia" panose="02040502050405020303" pitchFamily="18" charset="0"/>
              </a:rPr>
              <a:t>EKH.CO.ZA</a:t>
            </a:r>
            <a:endParaRPr lang="en-US" sz="1200" dirty="0">
              <a:latin typeface="Georgia" panose="02040502050405020303" pitchFamily="18" charset="0"/>
            </a:endParaRPr>
          </a:p>
        </p:txBody>
      </p:sp>
    </p:spTree>
    <p:extLst>
      <p:ext uri="{BB962C8B-B14F-4D97-AF65-F5344CB8AC3E}">
        <p14:creationId xmlns:p14="http://schemas.microsoft.com/office/powerpoint/2010/main" val="146256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DCCC1F-53D9-5461-ACA4-764D5246A7EB}"/>
              </a:ext>
            </a:extLst>
          </p:cNvPr>
          <p:cNvSpPr>
            <a:spLocks noGrp="1"/>
          </p:cNvSpPr>
          <p:nvPr>
            <p:ph type="dt" sz="half" idx="10"/>
          </p:nvPr>
        </p:nvSpPr>
        <p:spPr/>
        <p:txBody>
          <a:bodyPr/>
          <a:lstStyle>
            <a:lvl1pPr>
              <a:defRPr>
                <a:latin typeface="Georgia" panose="02040502050405020303" pitchFamily="18" charset="0"/>
              </a:defRPr>
            </a:lvl1pPr>
          </a:lstStyle>
          <a:p>
            <a:fld id="{6E8135AF-CFB7-4D1F-B6B1-93B414F8A0CA}" type="datetimeFigureOut">
              <a:rPr lang="en-US" smtClean="0"/>
              <a:pPr/>
              <a:t>9/17/2022</a:t>
            </a:fld>
            <a:endParaRPr lang="en-US" dirty="0"/>
          </a:p>
        </p:txBody>
      </p:sp>
      <p:sp>
        <p:nvSpPr>
          <p:cNvPr id="3" name="Footer Placeholder 2">
            <a:extLst>
              <a:ext uri="{FF2B5EF4-FFF2-40B4-BE49-F238E27FC236}">
                <a16:creationId xmlns:a16="http://schemas.microsoft.com/office/drawing/2014/main" id="{9DB4E9D6-C330-508C-41FE-61903DFCEC43}"/>
              </a:ext>
            </a:extLst>
          </p:cNvPr>
          <p:cNvSpPr>
            <a:spLocks noGrp="1"/>
          </p:cNvSpPr>
          <p:nvPr>
            <p:ph type="ftr" sz="quarter" idx="11"/>
          </p:nvPr>
        </p:nvSpPr>
        <p:spPr/>
        <p:txBody>
          <a:bodyPr/>
          <a:lstStyle>
            <a:lvl1pPr>
              <a:defRPr>
                <a:latin typeface="Georgia" panose="02040502050405020303" pitchFamily="18" charset="0"/>
              </a:defRPr>
            </a:lvl1pPr>
          </a:lstStyle>
          <a:p>
            <a:endParaRPr lang="en-US" dirty="0"/>
          </a:p>
        </p:txBody>
      </p:sp>
      <p:sp>
        <p:nvSpPr>
          <p:cNvPr id="4" name="Slide Number Placeholder 3">
            <a:extLst>
              <a:ext uri="{FF2B5EF4-FFF2-40B4-BE49-F238E27FC236}">
                <a16:creationId xmlns:a16="http://schemas.microsoft.com/office/drawing/2014/main" id="{C66F8016-59B8-D8B3-8B25-BB774DFBD9B2}"/>
              </a:ext>
            </a:extLst>
          </p:cNvPr>
          <p:cNvSpPr>
            <a:spLocks noGrp="1"/>
          </p:cNvSpPr>
          <p:nvPr>
            <p:ph type="sldNum" sz="quarter" idx="12"/>
          </p:nvPr>
        </p:nvSpPr>
        <p:spPr/>
        <p:txBody>
          <a:bodyPr/>
          <a:lstStyle>
            <a:lvl1pPr>
              <a:defRPr>
                <a:latin typeface="Georgia" panose="02040502050405020303" pitchFamily="18" charset="0"/>
              </a:defRPr>
            </a:lvl1pPr>
          </a:lstStyle>
          <a:p>
            <a:fld id="{E6E872C6-3413-48F1-AA0D-D06734928ACA}" type="slidenum">
              <a:rPr lang="en-US" smtClean="0"/>
              <a:pPr/>
              <a:t>‹#›</a:t>
            </a:fld>
            <a:endParaRPr lang="en-US" dirty="0"/>
          </a:p>
        </p:txBody>
      </p:sp>
      <p:sp>
        <p:nvSpPr>
          <p:cNvPr id="6" name="Rectangle 5">
            <a:extLst>
              <a:ext uri="{FF2B5EF4-FFF2-40B4-BE49-F238E27FC236}">
                <a16:creationId xmlns:a16="http://schemas.microsoft.com/office/drawing/2014/main" id="{065E7D95-5692-F789-A56F-4603116FDD7E}"/>
              </a:ext>
            </a:extLst>
          </p:cNvPr>
          <p:cNvSpPr/>
          <p:nvPr userDrawn="1"/>
        </p:nvSpPr>
        <p:spPr>
          <a:xfrm>
            <a:off x="0" y="0"/>
            <a:ext cx="631596"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r>
              <a:rPr lang="en-ZA" sz="1200" dirty="0">
                <a:latin typeface="Georgia" panose="02040502050405020303" pitchFamily="18" charset="0"/>
              </a:rPr>
              <a:t>EKH.CO.ZA</a:t>
            </a:r>
            <a:endParaRPr lang="en-US" sz="1200" dirty="0">
              <a:latin typeface="Georgia" panose="02040502050405020303" pitchFamily="18" charset="0"/>
            </a:endParaRPr>
          </a:p>
        </p:txBody>
      </p:sp>
    </p:spTree>
    <p:extLst>
      <p:ext uri="{BB962C8B-B14F-4D97-AF65-F5344CB8AC3E}">
        <p14:creationId xmlns:p14="http://schemas.microsoft.com/office/powerpoint/2010/main" val="897200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79084-31E7-4331-E09E-2D94E937A121}"/>
              </a:ext>
            </a:extLst>
          </p:cNvPr>
          <p:cNvSpPr>
            <a:spLocks noGrp="1"/>
          </p:cNvSpPr>
          <p:nvPr>
            <p:ph type="title"/>
          </p:nvPr>
        </p:nvSpPr>
        <p:spPr>
          <a:xfrm>
            <a:off x="839788" y="457200"/>
            <a:ext cx="3932237" cy="1600200"/>
          </a:xfrm>
        </p:spPr>
        <p:txBody>
          <a:bodyPr anchor="b"/>
          <a:lstStyle>
            <a:lvl1pPr>
              <a:defRPr sz="3200">
                <a:latin typeface="Georgia" panose="02040502050405020303"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023AFFF-BD84-7D00-1599-6CEA02D1309E}"/>
              </a:ext>
            </a:extLst>
          </p:cNvPr>
          <p:cNvSpPr>
            <a:spLocks noGrp="1"/>
          </p:cNvSpPr>
          <p:nvPr>
            <p:ph idx="1"/>
          </p:nvPr>
        </p:nvSpPr>
        <p:spPr>
          <a:xfrm>
            <a:off x="5183188" y="987425"/>
            <a:ext cx="6172200" cy="4873625"/>
          </a:xfrm>
        </p:spPr>
        <p:txBody>
          <a:bodyPr/>
          <a:lstStyle>
            <a:lvl1pPr>
              <a:defRPr sz="3200">
                <a:latin typeface="Georgia" panose="02040502050405020303" pitchFamily="18" charset="0"/>
              </a:defRPr>
            </a:lvl1pPr>
            <a:lvl2pPr>
              <a:defRPr sz="2800">
                <a:latin typeface="Georgia" panose="02040502050405020303" pitchFamily="18" charset="0"/>
              </a:defRPr>
            </a:lvl2pPr>
            <a:lvl3pPr>
              <a:defRPr sz="2400">
                <a:latin typeface="Georgia" panose="02040502050405020303" pitchFamily="18" charset="0"/>
              </a:defRPr>
            </a:lvl3pPr>
            <a:lvl4pPr>
              <a:defRPr sz="2000">
                <a:latin typeface="Georgia" panose="02040502050405020303" pitchFamily="18" charset="0"/>
              </a:defRPr>
            </a:lvl4pPr>
            <a:lvl5pPr>
              <a:defRPr sz="2000">
                <a:latin typeface="Georgia" panose="02040502050405020303" pitchFamily="18"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8036CAE-D3F3-5D35-79EC-6382EC70F92E}"/>
              </a:ext>
            </a:extLst>
          </p:cNvPr>
          <p:cNvSpPr>
            <a:spLocks noGrp="1"/>
          </p:cNvSpPr>
          <p:nvPr>
            <p:ph type="body" sz="half" idx="2"/>
          </p:nvPr>
        </p:nvSpPr>
        <p:spPr>
          <a:xfrm>
            <a:off x="839788" y="2057400"/>
            <a:ext cx="3932237" cy="3811588"/>
          </a:xfrm>
        </p:spPr>
        <p:txBody>
          <a:bodyPr/>
          <a:lstStyle>
            <a:lvl1pPr marL="0" indent="0">
              <a:buNone/>
              <a:defRPr sz="1600">
                <a:latin typeface="Georgia" panose="020405020504050203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D01A26BD-1350-E837-591E-80DB81F9F95B}"/>
              </a:ext>
            </a:extLst>
          </p:cNvPr>
          <p:cNvSpPr>
            <a:spLocks noGrp="1"/>
          </p:cNvSpPr>
          <p:nvPr>
            <p:ph type="dt" sz="half" idx="10"/>
          </p:nvPr>
        </p:nvSpPr>
        <p:spPr/>
        <p:txBody>
          <a:bodyPr/>
          <a:lstStyle>
            <a:lvl1pPr>
              <a:defRPr>
                <a:latin typeface="Georgia" panose="02040502050405020303" pitchFamily="18" charset="0"/>
              </a:defRPr>
            </a:lvl1pPr>
          </a:lstStyle>
          <a:p>
            <a:fld id="{6E8135AF-CFB7-4D1F-B6B1-93B414F8A0CA}" type="datetimeFigureOut">
              <a:rPr lang="en-US" smtClean="0"/>
              <a:pPr/>
              <a:t>9/17/2022</a:t>
            </a:fld>
            <a:endParaRPr lang="en-US" dirty="0"/>
          </a:p>
        </p:txBody>
      </p:sp>
      <p:sp>
        <p:nvSpPr>
          <p:cNvPr id="6" name="Footer Placeholder 5">
            <a:extLst>
              <a:ext uri="{FF2B5EF4-FFF2-40B4-BE49-F238E27FC236}">
                <a16:creationId xmlns:a16="http://schemas.microsoft.com/office/drawing/2014/main" id="{FF643E8C-54E0-CE32-BEA1-A084BCEB6087}"/>
              </a:ext>
            </a:extLst>
          </p:cNvPr>
          <p:cNvSpPr>
            <a:spLocks noGrp="1"/>
          </p:cNvSpPr>
          <p:nvPr>
            <p:ph type="ftr" sz="quarter" idx="11"/>
          </p:nvPr>
        </p:nvSpPr>
        <p:spPr/>
        <p:txBody>
          <a:bodyPr/>
          <a:lstStyle>
            <a:lvl1pPr>
              <a:defRPr>
                <a:latin typeface="Georgia" panose="02040502050405020303" pitchFamily="18" charset="0"/>
              </a:defRPr>
            </a:lvl1pPr>
          </a:lstStyle>
          <a:p>
            <a:endParaRPr lang="en-US" dirty="0"/>
          </a:p>
        </p:txBody>
      </p:sp>
      <p:sp>
        <p:nvSpPr>
          <p:cNvPr id="7" name="Slide Number Placeholder 6">
            <a:extLst>
              <a:ext uri="{FF2B5EF4-FFF2-40B4-BE49-F238E27FC236}">
                <a16:creationId xmlns:a16="http://schemas.microsoft.com/office/drawing/2014/main" id="{375F532E-0C6C-AF83-2A11-EF8C60ECB38A}"/>
              </a:ext>
            </a:extLst>
          </p:cNvPr>
          <p:cNvSpPr>
            <a:spLocks noGrp="1"/>
          </p:cNvSpPr>
          <p:nvPr>
            <p:ph type="sldNum" sz="quarter" idx="12"/>
          </p:nvPr>
        </p:nvSpPr>
        <p:spPr/>
        <p:txBody>
          <a:bodyPr/>
          <a:lstStyle>
            <a:lvl1pPr>
              <a:defRPr>
                <a:latin typeface="Georgia" panose="02040502050405020303" pitchFamily="18" charset="0"/>
              </a:defRPr>
            </a:lvl1pPr>
          </a:lstStyle>
          <a:p>
            <a:fld id="{E6E872C6-3413-48F1-AA0D-D06734928ACA}" type="slidenum">
              <a:rPr lang="en-US" smtClean="0"/>
              <a:pPr/>
              <a:t>‹#›</a:t>
            </a:fld>
            <a:endParaRPr lang="en-US" dirty="0"/>
          </a:p>
        </p:txBody>
      </p:sp>
    </p:spTree>
    <p:extLst>
      <p:ext uri="{BB962C8B-B14F-4D97-AF65-F5344CB8AC3E}">
        <p14:creationId xmlns:p14="http://schemas.microsoft.com/office/powerpoint/2010/main" val="1861248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BF42-DD93-0AD8-CCB2-4888E3F6CCF2}"/>
              </a:ext>
            </a:extLst>
          </p:cNvPr>
          <p:cNvSpPr>
            <a:spLocks noGrp="1"/>
          </p:cNvSpPr>
          <p:nvPr>
            <p:ph type="title"/>
          </p:nvPr>
        </p:nvSpPr>
        <p:spPr>
          <a:xfrm>
            <a:off x="839788" y="457200"/>
            <a:ext cx="3932237" cy="1600200"/>
          </a:xfrm>
        </p:spPr>
        <p:txBody>
          <a:bodyPr anchor="b"/>
          <a:lstStyle>
            <a:lvl1pPr>
              <a:defRPr sz="3200">
                <a:latin typeface="Georgia" panose="02040502050405020303" pitchFamily="18"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97E78C5A-05E7-9E78-AC69-2819895C368D}"/>
              </a:ext>
            </a:extLst>
          </p:cNvPr>
          <p:cNvSpPr>
            <a:spLocks noGrp="1"/>
          </p:cNvSpPr>
          <p:nvPr>
            <p:ph type="pic" idx="1"/>
          </p:nvPr>
        </p:nvSpPr>
        <p:spPr>
          <a:xfrm>
            <a:off x="5183188" y="987425"/>
            <a:ext cx="6172200" cy="4873625"/>
          </a:xfrm>
        </p:spPr>
        <p:txBody>
          <a:bodyPr/>
          <a:lstStyle>
            <a:lvl1pPr marL="0" indent="0">
              <a:buNone/>
              <a:defRPr sz="3200">
                <a:latin typeface="Georgia" panose="02040502050405020303"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11E49A5-2A5C-7412-1E2B-1F135A80D740}"/>
              </a:ext>
            </a:extLst>
          </p:cNvPr>
          <p:cNvSpPr>
            <a:spLocks noGrp="1"/>
          </p:cNvSpPr>
          <p:nvPr>
            <p:ph type="body" sz="half" idx="2"/>
          </p:nvPr>
        </p:nvSpPr>
        <p:spPr>
          <a:xfrm>
            <a:off x="839788" y="2057400"/>
            <a:ext cx="3932237" cy="3811588"/>
          </a:xfrm>
        </p:spPr>
        <p:txBody>
          <a:bodyPr/>
          <a:lstStyle>
            <a:lvl1pPr marL="0" indent="0">
              <a:buNone/>
              <a:defRPr sz="1600">
                <a:latin typeface="Georgia" panose="020405020504050203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C23CACC-68E2-6419-A8F8-5CD7CE8B4BE1}"/>
              </a:ext>
            </a:extLst>
          </p:cNvPr>
          <p:cNvSpPr>
            <a:spLocks noGrp="1"/>
          </p:cNvSpPr>
          <p:nvPr>
            <p:ph type="dt" sz="half" idx="10"/>
          </p:nvPr>
        </p:nvSpPr>
        <p:spPr/>
        <p:txBody>
          <a:bodyPr/>
          <a:lstStyle>
            <a:lvl1pPr>
              <a:defRPr>
                <a:latin typeface="Georgia" panose="02040502050405020303" pitchFamily="18" charset="0"/>
              </a:defRPr>
            </a:lvl1pPr>
          </a:lstStyle>
          <a:p>
            <a:fld id="{6E8135AF-CFB7-4D1F-B6B1-93B414F8A0CA}" type="datetimeFigureOut">
              <a:rPr lang="en-US" smtClean="0"/>
              <a:pPr/>
              <a:t>9/17/2022</a:t>
            </a:fld>
            <a:endParaRPr lang="en-US" dirty="0"/>
          </a:p>
        </p:txBody>
      </p:sp>
      <p:sp>
        <p:nvSpPr>
          <p:cNvPr id="6" name="Footer Placeholder 5">
            <a:extLst>
              <a:ext uri="{FF2B5EF4-FFF2-40B4-BE49-F238E27FC236}">
                <a16:creationId xmlns:a16="http://schemas.microsoft.com/office/drawing/2014/main" id="{05A30E86-5432-B479-3BFC-CACEAEC025EE}"/>
              </a:ext>
            </a:extLst>
          </p:cNvPr>
          <p:cNvSpPr>
            <a:spLocks noGrp="1"/>
          </p:cNvSpPr>
          <p:nvPr>
            <p:ph type="ftr" sz="quarter" idx="11"/>
          </p:nvPr>
        </p:nvSpPr>
        <p:spPr/>
        <p:txBody>
          <a:bodyPr/>
          <a:lstStyle>
            <a:lvl1pPr>
              <a:defRPr>
                <a:latin typeface="Georgia" panose="02040502050405020303" pitchFamily="18" charset="0"/>
              </a:defRPr>
            </a:lvl1pPr>
          </a:lstStyle>
          <a:p>
            <a:endParaRPr lang="en-US" dirty="0"/>
          </a:p>
        </p:txBody>
      </p:sp>
      <p:sp>
        <p:nvSpPr>
          <p:cNvPr id="7" name="Slide Number Placeholder 6">
            <a:extLst>
              <a:ext uri="{FF2B5EF4-FFF2-40B4-BE49-F238E27FC236}">
                <a16:creationId xmlns:a16="http://schemas.microsoft.com/office/drawing/2014/main" id="{E0177249-5C76-FC9A-E4DF-652D53CF9AFC}"/>
              </a:ext>
            </a:extLst>
          </p:cNvPr>
          <p:cNvSpPr>
            <a:spLocks noGrp="1"/>
          </p:cNvSpPr>
          <p:nvPr>
            <p:ph type="sldNum" sz="quarter" idx="12"/>
          </p:nvPr>
        </p:nvSpPr>
        <p:spPr/>
        <p:txBody>
          <a:bodyPr/>
          <a:lstStyle>
            <a:lvl1pPr>
              <a:defRPr>
                <a:latin typeface="Georgia" panose="02040502050405020303" pitchFamily="18" charset="0"/>
              </a:defRPr>
            </a:lvl1pPr>
          </a:lstStyle>
          <a:p>
            <a:fld id="{E6E872C6-3413-48F1-AA0D-D06734928ACA}" type="slidenum">
              <a:rPr lang="en-US" smtClean="0"/>
              <a:pPr/>
              <a:t>‹#›</a:t>
            </a:fld>
            <a:endParaRPr lang="en-US" dirty="0"/>
          </a:p>
        </p:txBody>
      </p:sp>
      <p:sp>
        <p:nvSpPr>
          <p:cNvPr id="9" name="Rectangle 8">
            <a:extLst>
              <a:ext uri="{FF2B5EF4-FFF2-40B4-BE49-F238E27FC236}">
                <a16:creationId xmlns:a16="http://schemas.microsoft.com/office/drawing/2014/main" id="{82265199-3F1B-2696-9039-775007C27E4E}"/>
              </a:ext>
            </a:extLst>
          </p:cNvPr>
          <p:cNvSpPr/>
          <p:nvPr userDrawn="1"/>
        </p:nvSpPr>
        <p:spPr>
          <a:xfrm>
            <a:off x="0" y="0"/>
            <a:ext cx="631596"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r>
              <a:rPr lang="en-ZA" sz="1200" dirty="0">
                <a:latin typeface="Georgia" panose="02040502050405020303" pitchFamily="18" charset="0"/>
              </a:rPr>
              <a:t>EKH.CO.ZA</a:t>
            </a:r>
            <a:endParaRPr lang="en-US" sz="1200" dirty="0">
              <a:latin typeface="Georgia" panose="02040502050405020303" pitchFamily="18" charset="0"/>
            </a:endParaRPr>
          </a:p>
        </p:txBody>
      </p:sp>
    </p:spTree>
    <p:extLst>
      <p:ext uri="{BB962C8B-B14F-4D97-AF65-F5344CB8AC3E}">
        <p14:creationId xmlns:p14="http://schemas.microsoft.com/office/powerpoint/2010/main" val="3144789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785530-8F86-7F5F-4C8B-C00C018B5C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1A29718-9F7D-5173-CE3C-98264A792E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5EACCD8-80A2-51F7-BA4D-B8B3253143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Georgia" panose="02040502050405020303" pitchFamily="18" charset="0"/>
              </a:defRPr>
            </a:lvl1pPr>
          </a:lstStyle>
          <a:p>
            <a:fld id="{6E8135AF-CFB7-4D1F-B6B1-93B414F8A0CA}" type="datetimeFigureOut">
              <a:rPr lang="en-US" smtClean="0"/>
              <a:pPr/>
              <a:t>9/17/2022</a:t>
            </a:fld>
            <a:endParaRPr lang="en-US" dirty="0"/>
          </a:p>
        </p:txBody>
      </p:sp>
      <p:sp>
        <p:nvSpPr>
          <p:cNvPr id="5" name="Footer Placeholder 4">
            <a:extLst>
              <a:ext uri="{FF2B5EF4-FFF2-40B4-BE49-F238E27FC236}">
                <a16:creationId xmlns:a16="http://schemas.microsoft.com/office/drawing/2014/main" id="{E96B15CC-981D-B109-F3BF-5A13AFF375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Georgia" panose="02040502050405020303" pitchFamily="18" charset="0"/>
              </a:defRPr>
            </a:lvl1pPr>
          </a:lstStyle>
          <a:p>
            <a:endParaRPr lang="en-US" dirty="0"/>
          </a:p>
        </p:txBody>
      </p:sp>
      <p:sp>
        <p:nvSpPr>
          <p:cNvPr id="6" name="Slide Number Placeholder 5">
            <a:extLst>
              <a:ext uri="{FF2B5EF4-FFF2-40B4-BE49-F238E27FC236}">
                <a16:creationId xmlns:a16="http://schemas.microsoft.com/office/drawing/2014/main" id="{1DF6E579-D2F9-2809-1A47-A44CAA682A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Georgia" panose="02040502050405020303" pitchFamily="18" charset="0"/>
              </a:defRPr>
            </a:lvl1pPr>
          </a:lstStyle>
          <a:p>
            <a:fld id="{E6E872C6-3413-48F1-AA0D-D06734928ACA}" type="slidenum">
              <a:rPr lang="en-US" smtClean="0"/>
              <a:pPr/>
              <a:t>‹#›</a:t>
            </a:fld>
            <a:endParaRPr lang="en-US" dirty="0"/>
          </a:p>
        </p:txBody>
      </p:sp>
      <p:sp>
        <p:nvSpPr>
          <p:cNvPr id="8" name="Rectangle 7">
            <a:extLst>
              <a:ext uri="{FF2B5EF4-FFF2-40B4-BE49-F238E27FC236}">
                <a16:creationId xmlns:a16="http://schemas.microsoft.com/office/drawing/2014/main" id="{4497C56A-F99E-A107-E75C-F825D3B2ACDB}"/>
              </a:ext>
            </a:extLst>
          </p:cNvPr>
          <p:cNvSpPr/>
          <p:nvPr userDrawn="1"/>
        </p:nvSpPr>
        <p:spPr>
          <a:xfrm>
            <a:off x="0" y="0"/>
            <a:ext cx="631596"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endParaRPr lang="en-ZA" sz="800" dirty="0">
              <a:latin typeface="Georgia" panose="02040502050405020303" pitchFamily="18" charset="0"/>
            </a:endParaRPr>
          </a:p>
          <a:p>
            <a:pPr algn="ctr"/>
            <a:r>
              <a:rPr lang="en-ZA" sz="1200" dirty="0">
                <a:latin typeface="Georgia" panose="02040502050405020303" pitchFamily="18" charset="0"/>
              </a:rPr>
              <a:t>EKH.CO.ZA</a:t>
            </a:r>
            <a:endParaRPr lang="en-US" sz="1200" dirty="0">
              <a:latin typeface="Georgia" panose="02040502050405020303" pitchFamily="18" charset="0"/>
            </a:endParaRPr>
          </a:p>
        </p:txBody>
      </p:sp>
    </p:spTree>
    <p:extLst>
      <p:ext uri="{BB962C8B-B14F-4D97-AF65-F5344CB8AC3E}">
        <p14:creationId xmlns:p14="http://schemas.microsoft.com/office/powerpoint/2010/main" val="4123378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khalil@zapreneur.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hyperlink" Target="https://mistra.org.za/mistra-media/return-to-workers-trade-union-investment-companies-and-esops/" TargetMode="External"/><Relationship Id="rId3" Type="http://schemas.openxmlformats.org/officeDocument/2006/relationships/diagramLayout" Target="../diagrams/layout1.xml"/><Relationship Id="rId7" Type="http://schemas.openxmlformats.org/officeDocument/2006/relationships/image" Target="../media/image1.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47709-82AA-AC4C-F435-C7C2AF5AF185}"/>
              </a:ext>
            </a:extLst>
          </p:cNvPr>
          <p:cNvSpPr>
            <a:spLocks noGrp="1"/>
          </p:cNvSpPr>
          <p:nvPr>
            <p:ph type="ctrTitle"/>
          </p:nvPr>
        </p:nvSpPr>
        <p:spPr/>
        <p:txBody>
          <a:bodyPr>
            <a:normAutofit fontScale="90000"/>
          </a:bodyPr>
          <a:lstStyle/>
          <a:p>
            <a:pPr algn="l"/>
            <a:r>
              <a:rPr lang="en-ZA" dirty="0"/>
              <a:t>Predistribution Strategies as an option for black economic empowerment</a:t>
            </a:r>
            <a:br>
              <a:rPr lang="en-ZA" dirty="0"/>
            </a:br>
            <a:endParaRPr lang="en-US" dirty="0"/>
          </a:p>
        </p:txBody>
      </p:sp>
      <p:sp>
        <p:nvSpPr>
          <p:cNvPr id="3" name="Subtitle 2">
            <a:extLst>
              <a:ext uri="{FF2B5EF4-FFF2-40B4-BE49-F238E27FC236}">
                <a16:creationId xmlns:a16="http://schemas.microsoft.com/office/drawing/2014/main" id="{BBF1219A-7A58-2660-AA69-F4C6EAFB8BBB}"/>
              </a:ext>
            </a:extLst>
          </p:cNvPr>
          <p:cNvSpPr>
            <a:spLocks noGrp="1"/>
          </p:cNvSpPr>
          <p:nvPr>
            <p:ph type="subTitle" idx="1"/>
          </p:nvPr>
        </p:nvSpPr>
        <p:spPr/>
        <p:txBody>
          <a:bodyPr/>
          <a:lstStyle/>
          <a:p>
            <a:pPr algn="l"/>
            <a:r>
              <a:rPr lang="en-ZA" dirty="0"/>
              <a:t>Rethinking Economics in Africa Festival</a:t>
            </a:r>
          </a:p>
          <a:p>
            <a:pPr algn="l"/>
            <a:r>
              <a:rPr lang="en-ZA" dirty="0"/>
              <a:t>Ebrahim-Khalil Hassen </a:t>
            </a:r>
          </a:p>
          <a:p>
            <a:pPr algn="l"/>
            <a:r>
              <a:rPr lang="en-ZA" dirty="0">
                <a:hlinkClick r:id="rId2"/>
              </a:rPr>
              <a:t>khalil@zapreneur.com</a:t>
            </a:r>
            <a:r>
              <a:rPr lang="en-ZA" dirty="0"/>
              <a:t> </a:t>
            </a:r>
            <a:endParaRPr lang="en-US" dirty="0"/>
          </a:p>
        </p:txBody>
      </p:sp>
    </p:spTree>
    <p:extLst>
      <p:ext uri="{BB962C8B-B14F-4D97-AF65-F5344CB8AC3E}">
        <p14:creationId xmlns:p14="http://schemas.microsoft.com/office/powerpoint/2010/main" val="3729763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9CBF2-744F-BAEE-AC89-A6846435D602}"/>
              </a:ext>
            </a:extLst>
          </p:cNvPr>
          <p:cNvSpPr>
            <a:spLocks noGrp="1"/>
          </p:cNvSpPr>
          <p:nvPr>
            <p:ph type="title"/>
          </p:nvPr>
        </p:nvSpPr>
        <p:spPr/>
        <p:txBody>
          <a:bodyPr/>
          <a:lstStyle/>
          <a:p>
            <a:r>
              <a:rPr lang="en-ZA" dirty="0"/>
              <a:t>Conclusion – Change the context</a:t>
            </a:r>
            <a:endParaRPr lang="en-US" dirty="0"/>
          </a:p>
        </p:txBody>
      </p:sp>
      <p:sp>
        <p:nvSpPr>
          <p:cNvPr id="3" name="Text Placeholder 2">
            <a:extLst>
              <a:ext uri="{FF2B5EF4-FFF2-40B4-BE49-F238E27FC236}">
                <a16:creationId xmlns:a16="http://schemas.microsoft.com/office/drawing/2014/main" id="{CA11D3AA-34A3-EFBF-CEBA-9FEE60CFBF80}"/>
              </a:ext>
            </a:extLst>
          </p:cNvPr>
          <p:cNvSpPr>
            <a:spLocks noGrp="1"/>
          </p:cNvSpPr>
          <p:nvPr>
            <p:ph type="body" idx="1"/>
          </p:nvPr>
        </p:nvSpPr>
        <p:spPr/>
        <p:txBody>
          <a:bodyPr/>
          <a:lstStyle/>
          <a:p>
            <a:r>
              <a:rPr lang="en-ZA" dirty="0"/>
              <a:t>Predistribution measures must play a greater role in how we seek to equalise racial ownership patterns. </a:t>
            </a:r>
          </a:p>
          <a:p>
            <a:r>
              <a:rPr lang="en-ZA" dirty="0"/>
              <a:t>Crucial to link predistribution measures to reform agenda in public service</a:t>
            </a:r>
            <a:endParaRPr lang="en-US" dirty="0"/>
          </a:p>
        </p:txBody>
      </p:sp>
    </p:spTree>
    <p:extLst>
      <p:ext uri="{BB962C8B-B14F-4D97-AF65-F5344CB8AC3E}">
        <p14:creationId xmlns:p14="http://schemas.microsoft.com/office/powerpoint/2010/main" val="711761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3CC7A-C37F-476B-97CA-698B1B683ECA}"/>
              </a:ext>
            </a:extLst>
          </p:cNvPr>
          <p:cNvSpPr>
            <a:spLocks noGrp="1"/>
          </p:cNvSpPr>
          <p:nvPr>
            <p:ph type="title"/>
          </p:nvPr>
        </p:nvSpPr>
        <p:spPr>
          <a:xfrm>
            <a:off x="786385" y="841248"/>
            <a:ext cx="3515244" cy="5340097"/>
          </a:xfrm>
        </p:spPr>
        <p:txBody>
          <a:bodyPr anchor="ctr">
            <a:normAutofit/>
          </a:bodyPr>
          <a:lstStyle/>
          <a:p>
            <a:r>
              <a:rPr lang="en-ZA" sz="4800" dirty="0">
                <a:solidFill>
                  <a:schemeClr val="bg1"/>
                </a:solidFill>
              </a:rPr>
              <a:t>Key Findings </a:t>
            </a:r>
            <a:endParaRPr lang="en-US" sz="4800" dirty="0">
              <a:solidFill>
                <a:schemeClr val="bg1"/>
              </a:solidFill>
            </a:endParaRPr>
          </a:p>
        </p:txBody>
      </p:sp>
      <p:graphicFrame>
        <p:nvGraphicFramePr>
          <p:cNvPr id="5" name="Content Placeholder 2">
            <a:extLst>
              <a:ext uri="{FF2B5EF4-FFF2-40B4-BE49-F238E27FC236}">
                <a16:creationId xmlns:a16="http://schemas.microsoft.com/office/drawing/2014/main" id="{2C7A0C13-7685-475E-83FE-5682C5511A24}"/>
              </a:ext>
            </a:extLst>
          </p:cNvPr>
          <p:cNvGraphicFramePr>
            <a:graphicFrameLocks noGrp="1"/>
          </p:cNvGraphicFramePr>
          <p:nvPr>
            <p:ph idx="1"/>
            <p:extLst>
              <p:ext uri="{D42A27DB-BD31-4B8C-83A1-F6EECF244321}">
                <p14:modId xmlns:p14="http://schemas.microsoft.com/office/powerpoint/2010/main" val="2849186975"/>
              </p:ext>
            </p:extLst>
          </p:nvPr>
        </p:nvGraphicFramePr>
        <p:xfrm>
          <a:off x="5576436" y="765049"/>
          <a:ext cx="6367913" cy="49118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D27AF749-A5BA-3FD6-9E8E-9EDC97A3FCB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5196" y="266510"/>
            <a:ext cx="4396478" cy="6324980"/>
          </a:xfrm>
          <a:prstGeom prst="rect">
            <a:avLst/>
          </a:prstGeom>
        </p:spPr>
      </p:pic>
      <p:sp>
        <p:nvSpPr>
          <p:cNvPr id="8" name="TextBox 7">
            <a:extLst>
              <a:ext uri="{FF2B5EF4-FFF2-40B4-BE49-F238E27FC236}">
                <a16:creationId xmlns:a16="http://schemas.microsoft.com/office/drawing/2014/main" id="{22E4FF8C-F404-4AFD-F319-57E76AAF9D04}"/>
              </a:ext>
            </a:extLst>
          </p:cNvPr>
          <p:cNvSpPr txBox="1"/>
          <p:nvPr/>
        </p:nvSpPr>
        <p:spPr>
          <a:xfrm>
            <a:off x="5964217" y="5945159"/>
            <a:ext cx="6096000" cy="646331"/>
          </a:xfrm>
          <a:prstGeom prst="rect">
            <a:avLst/>
          </a:prstGeom>
          <a:noFill/>
        </p:spPr>
        <p:txBody>
          <a:bodyPr wrap="square">
            <a:spAutoFit/>
          </a:bodyPr>
          <a:lstStyle/>
          <a:p>
            <a:r>
              <a:rPr lang="en-ZA" dirty="0"/>
              <a:t>Paper available at </a:t>
            </a:r>
            <a:r>
              <a:rPr lang="en-ZA" dirty="0">
                <a:hlinkClick r:id="rId8"/>
              </a:rPr>
              <a:t>https://mistra.org.za/mistra-media/return-to-workers-trade-union-investment-companies-and-esops/ </a:t>
            </a:r>
            <a:endParaRPr lang="en-US" dirty="0"/>
          </a:p>
        </p:txBody>
      </p:sp>
      <p:sp>
        <p:nvSpPr>
          <p:cNvPr id="10" name="TextBox 9">
            <a:extLst>
              <a:ext uri="{FF2B5EF4-FFF2-40B4-BE49-F238E27FC236}">
                <a16:creationId xmlns:a16="http://schemas.microsoft.com/office/drawing/2014/main" id="{88B2595B-90A8-5741-8A09-B41D9020A8A4}"/>
              </a:ext>
            </a:extLst>
          </p:cNvPr>
          <p:cNvSpPr txBox="1"/>
          <p:nvPr/>
        </p:nvSpPr>
        <p:spPr>
          <a:xfrm>
            <a:off x="5182863" y="199336"/>
            <a:ext cx="6857361" cy="646331"/>
          </a:xfrm>
          <a:prstGeom prst="rect">
            <a:avLst/>
          </a:prstGeom>
          <a:noFill/>
        </p:spPr>
        <p:txBody>
          <a:bodyPr wrap="square" rtlCol="0">
            <a:spAutoFit/>
          </a:bodyPr>
          <a:lstStyle/>
          <a:p>
            <a:pPr algn="ctr"/>
            <a:r>
              <a:rPr lang="en-ZA" dirty="0">
                <a:latin typeface="Georgia" panose="02040502050405020303" pitchFamily="18" charset="0"/>
              </a:rPr>
              <a:t>Chapter 11: Return-to-workers: Trade Union Investment Companies and ESOPS</a:t>
            </a:r>
            <a:endParaRPr lang="en-US" dirty="0">
              <a:latin typeface="Georgia" panose="02040502050405020303" pitchFamily="18" charset="0"/>
            </a:endParaRPr>
          </a:p>
        </p:txBody>
      </p:sp>
    </p:spTree>
    <p:extLst>
      <p:ext uri="{BB962C8B-B14F-4D97-AF65-F5344CB8AC3E}">
        <p14:creationId xmlns:p14="http://schemas.microsoft.com/office/powerpoint/2010/main" val="112270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6A046546-1E14-5156-DC17-993CA599BCBB}"/>
              </a:ext>
            </a:extLst>
          </p:cNvPr>
          <p:cNvGraphicFramePr>
            <a:graphicFrameLocks noGrp="1"/>
          </p:cNvGraphicFramePr>
          <p:nvPr>
            <p:extLst>
              <p:ext uri="{D42A27DB-BD31-4B8C-83A1-F6EECF244321}">
                <p14:modId xmlns:p14="http://schemas.microsoft.com/office/powerpoint/2010/main" val="1850098219"/>
              </p:ext>
            </p:extLst>
          </p:nvPr>
        </p:nvGraphicFramePr>
        <p:xfrm>
          <a:off x="752474" y="681036"/>
          <a:ext cx="10925180" cy="5495928"/>
        </p:xfrm>
        <a:graphic>
          <a:graphicData uri="http://schemas.openxmlformats.org/drawingml/2006/table">
            <a:tbl>
              <a:tblPr firstRow="1" bandRow="1">
                <a:tableStyleId>{5940675A-B579-460E-94D1-54222C63F5DA}</a:tableStyleId>
              </a:tblPr>
              <a:tblGrid>
                <a:gridCol w="1092518">
                  <a:extLst>
                    <a:ext uri="{9D8B030D-6E8A-4147-A177-3AD203B41FA5}">
                      <a16:colId xmlns:a16="http://schemas.microsoft.com/office/drawing/2014/main" val="2498531773"/>
                    </a:ext>
                  </a:extLst>
                </a:gridCol>
                <a:gridCol w="1092518">
                  <a:extLst>
                    <a:ext uri="{9D8B030D-6E8A-4147-A177-3AD203B41FA5}">
                      <a16:colId xmlns:a16="http://schemas.microsoft.com/office/drawing/2014/main" val="92537255"/>
                    </a:ext>
                  </a:extLst>
                </a:gridCol>
                <a:gridCol w="1092518">
                  <a:extLst>
                    <a:ext uri="{9D8B030D-6E8A-4147-A177-3AD203B41FA5}">
                      <a16:colId xmlns:a16="http://schemas.microsoft.com/office/drawing/2014/main" val="1933164181"/>
                    </a:ext>
                  </a:extLst>
                </a:gridCol>
                <a:gridCol w="1092518">
                  <a:extLst>
                    <a:ext uri="{9D8B030D-6E8A-4147-A177-3AD203B41FA5}">
                      <a16:colId xmlns:a16="http://schemas.microsoft.com/office/drawing/2014/main" val="1623733576"/>
                    </a:ext>
                  </a:extLst>
                </a:gridCol>
                <a:gridCol w="1092518">
                  <a:extLst>
                    <a:ext uri="{9D8B030D-6E8A-4147-A177-3AD203B41FA5}">
                      <a16:colId xmlns:a16="http://schemas.microsoft.com/office/drawing/2014/main" val="983855265"/>
                    </a:ext>
                  </a:extLst>
                </a:gridCol>
                <a:gridCol w="1092518">
                  <a:extLst>
                    <a:ext uri="{9D8B030D-6E8A-4147-A177-3AD203B41FA5}">
                      <a16:colId xmlns:a16="http://schemas.microsoft.com/office/drawing/2014/main" val="2932604365"/>
                    </a:ext>
                  </a:extLst>
                </a:gridCol>
                <a:gridCol w="1092518">
                  <a:extLst>
                    <a:ext uri="{9D8B030D-6E8A-4147-A177-3AD203B41FA5}">
                      <a16:colId xmlns:a16="http://schemas.microsoft.com/office/drawing/2014/main" val="1426487555"/>
                    </a:ext>
                  </a:extLst>
                </a:gridCol>
                <a:gridCol w="1092518">
                  <a:extLst>
                    <a:ext uri="{9D8B030D-6E8A-4147-A177-3AD203B41FA5}">
                      <a16:colId xmlns:a16="http://schemas.microsoft.com/office/drawing/2014/main" val="1541195881"/>
                    </a:ext>
                  </a:extLst>
                </a:gridCol>
                <a:gridCol w="1092518">
                  <a:extLst>
                    <a:ext uri="{9D8B030D-6E8A-4147-A177-3AD203B41FA5}">
                      <a16:colId xmlns:a16="http://schemas.microsoft.com/office/drawing/2014/main" val="2544296574"/>
                    </a:ext>
                  </a:extLst>
                </a:gridCol>
                <a:gridCol w="1092518">
                  <a:extLst>
                    <a:ext uri="{9D8B030D-6E8A-4147-A177-3AD203B41FA5}">
                      <a16:colId xmlns:a16="http://schemas.microsoft.com/office/drawing/2014/main" val="744949832"/>
                    </a:ext>
                  </a:extLst>
                </a:gridCol>
              </a:tblGrid>
              <a:tr h="686991">
                <a:tc>
                  <a:txBody>
                    <a:bodyPr/>
                    <a:lstStyle/>
                    <a:p>
                      <a:endParaRPr lang="en-US" dirty="0">
                        <a:latin typeface="Georgia" panose="02040502050405020303" pitchFamily="18" charset="0"/>
                      </a:endParaRPr>
                    </a:p>
                  </a:txBody>
                  <a:tcPr/>
                </a:tc>
                <a:tc>
                  <a:txBody>
                    <a:bodyPr/>
                    <a:lstStyle/>
                    <a:p>
                      <a:endParaRPr lang="en-US" dirty="0">
                        <a:latin typeface="Georgia" panose="02040502050405020303" pitchFamily="18" charset="0"/>
                      </a:endParaRPr>
                    </a:p>
                  </a:txBody>
                  <a:tcPr/>
                </a:tc>
                <a:tc>
                  <a:txBody>
                    <a:bodyPr/>
                    <a:lstStyle/>
                    <a:p>
                      <a:endParaRPr lang="en-US" dirty="0">
                        <a:latin typeface="Georgia" panose="02040502050405020303" pitchFamily="18" charset="0"/>
                      </a:endParaRPr>
                    </a:p>
                  </a:txBody>
                  <a:tcPr/>
                </a:tc>
                <a:tc>
                  <a:txBody>
                    <a:bodyPr/>
                    <a:lstStyle/>
                    <a:p>
                      <a:endParaRPr lang="en-US" dirty="0">
                        <a:latin typeface="Georgia" panose="02040502050405020303" pitchFamily="18" charset="0"/>
                      </a:endParaRPr>
                    </a:p>
                  </a:txBody>
                  <a:tcPr/>
                </a:tc>
                <a:tc>
                  <a:txBody>
                    <a:bodyPr/>
                    <a:lstStyle/>
                    <a:p>
                      <a:endParaRPr lang="en-US" dirty="0">
                        <a:latin typeface="Georgia" panose="02040502050405020303" pitchFamily="18" charset="0"/>
                      </a:endParaRPr>
                    </a:p>
                  </a:txBody>
                  <a:tcPr/>
                </a:tc>
                <a:tc>
                  <a:txBody>
                    <a:bodyPr/>
                    <a:lstStyle/>
                    <a:p>
                      <a:endParaRPr lang="en-US" dirty="0">
                        <a:latin typeface="Georgia" panose="02040502050405020303" pitchFamily="18" charset="0"/>
                      </a:endParaRPr>
                    </a:p>
                  </a:txBody>
                  <a:tcPr/>
                </a:tc>
                <a:tc>
                  <a:txBody>
                    <a:bodyPr/>
                    <a:lstStyle/>
                    <a:p>
                      <a:endParaRPr lang="en-US" dirty="0">
                        <a:latin typeface="Georgia" panose="02040502050405020303" pitchFamily="18" charset="0"/>
                      </a:endParaRPr>
                    </a:p>
                  </a:txBody>
                  <a:tcPr/>
                </a:tc>
                <a:tc>
                  <a:txBody>
                    <a:bodyPr/>
                    <a:lstStyle/>
                    <a:p>
                      <a:endParaRPr lang="en-US" dirty="0">
                        <a:latin typeface="Georgia" panose="02040502050405020303" pitchFamily="18" charset="0"/>
                      </a:endParaRPr>
                    </a:p>
                  </a:txBody>
                  <a:tcPr/>
                </a:tc>
                <a:tc>
                  <a:txBody>
                    <a:bodyPr/>
                    <a:lstStyle/>
                    <a:p>
                      <a:endParaRPr lang="en-US" dirty="0">
                        <a:latin typeface="Georgia" panose="02040502050405020303" pitchFamily="18" charset="0"/>
                      </a:endParaRPr>
                    </a:p>
                  </a:txBody>
                  <a:tcPr/>
                </a:tc>
                <a:tc>
                  <a:txBody>
                    <a:bodyPr/>
                    <a:lstStyle/>
                    <a:p>
                      <a:endParaRPr lang="en-US" dirty="0">
                        <a:latin typeface="Georgia" panose="02040502050405020303" pitchFamily="18" charset="0"/>
                      </a:endParaRPr>
                    </a:p>
                  </a:txBody>
                  <a:tcPr/>
                </a:tc>
                <a:extLst>
                  <a:ext uri="{0D108BD9-81ED-4DB2-BD59-A6C34878D82A}">
                    <a16:rowId xmlns:a16="http://schemas.microsoft.com/office/drawing/2014/main" val="78121948"/>
                  </a:ext>
                </a:extLst>
              </a:tr>
              <a:tr h="686991">
                <a:tc>
                  <a:txBody>
                    <a:bodyPr/>
                    <a:lstStyle/>
                    <a:p>
                      <a:endParaRPr lang="en-US" dirty="0">
                        <a:latin typeface="Georgia" panose="02040502050405020303" pitchFamily="18" charset="0"/>
                      </a:endParaRPr>
                    </a:p>
                  </a:txBody>
                  <a:tcPr/>
                </a:tc>
                <a:tc>
                  <a:txBody>
                    <a:bodyPr/>
                    <a:lstStyle/>
                    <a:p>
                      <a:endParaRPr lang="en-US" dirty="0">
                        <a:latin typeface="Georgia" panose="02040502050405020303" pitchFamily="18" charset="0"/>
                      </a:endParaRPr>
                    </a:p>
                  </a:txBody>
                  <a:tcPr/>
                </a:tc>
                <a:tc>
                  <a:txBody>
                    <a:bodyPr/>
                    <a:lstStyle/>
                    <a:p>
                      <a:endParaRPr lang="en-US" dirty="0">
                        <a:latin typeface="Georgia" panose="02040502050405020303" pitchFamily="18" charset="0"/>
                      </a:endParaRPr>
                    </a:p>
                  </a:txBody>
                  <a:tcPr/>
                </a:tc>
                <a:tc>
                  <a:txBody>
                    <a:bodyPr/>
                    <a:lstStyle/>
                    <a:p>
                      <a:endParaRPr lang="en-US" dirty="0">
                        <a:latin typeface="Georgia" panose="02040502050405020303" pitchFamily="18" charset="0"/>
                      </a:endParaRPr>
                    </a:p>
                  </a:txBody>
                  <a:tcPr/>
                </a:tc>
                <a:tc>
                  <a:txBody>
                    <a:bodyPr/>
                    <a:lstStyle/>
                    <a:p>
                      <a:endParaRPr lang="en-US" dirty="0">
                        <a:latin typeface="Georgia" panose="02040502050405020303" pitchFamily="18" charset="0"/>
                      </a:endParaRPr>
                    </a:p>
                  </a:txBody>
                  <a:tcPr/>
                </a:tc>
                <a:tc>
                  <a:txBody>
                    <a:bodyPr/>
                    <a:lstStyle/>
                    <a:p>
                      <a:endParaRPr lang="en-US" dirty="0">
                        <a:latin typeface="Georgia" panose="02040502050405020303" pitchFamily="18" charset="0"/>
                      </a:endParaRPr>
                    </a:p>
                  </a:txBody>
                  <a:tcPr/>
                </a:tc>
                <a:tc>
                  <a:txBody>
                    <a:bodyPr/>
                    <a:lstStyle/>
                    <a:p>
                      <a:endParaRPr lang="en-US" dirty="0">
                        <a:latin typeface="Georgia" panose="02040502050405020303" pitchFamily="18" charset="0"/>
                      </a:endParaRPr>
                    </a:p>
                  </a:txBody>
                  <a:tcPr/>
                </a:tc>
                <a:tc>
                  <a:txBody>
                    <a:bodyPr/>
                    <a:lstStyle/>
                    <a:p>
                      <a:endParaRPr lang="en-US" dirty="0">
                        <a:latin typeface="Georgia" panose="02040502050405020303" pitchFamily="18" charset="0"/>
                      </a:endParaRPr>
                    </a:p>
                  </a:txBody>
                  <a:tcPr/>
                </a:tc>
                <a:tc>
                  <a:txBody>
                    <a:bodyPr/>
                    <a:lstStyle/>
                    <a:p>
                      <a:endParaRPr lang="en-US" dirty="0">
                        <a:latin typeface="Georgia" panose="02040502050405020303" pitchFamily="18" charset="0"/>
                      </a:endParaRPr>
                    </a:p>
                  </a:txBody>
                  <a:tcPr/>
                </a:tc>
                <a:tc>
                  <a:txBody>
                    <a:bodyPr/>
                    <a:lstStyle/>
                    <a:p>
                      <a:endParaRPr lang="en-US" dirty="0">
                        <a:latin typeface="Georgia" panose="02040502050405020303" pitchFamily="18" charset="0"/>
                      </a:endParaRPr>
                    </a:p>
                  </a:txBody>
                  <a:tcPr/>
                </a:tc>
                <a:extLst>
                  <a:ext uri="{0D108BD9-81ED-4DB2-BD59-A6C34878D82A}">
                    <a16:rowId xmlns:a16="http://schemas.microsoft.com/office/drawing/2014/main" val="623652349"/>
                  </a:ext>
                </a:extLst>
              </a:tr>
              <a:tr h="686991">
                <a:tc>
                  <a:txBody>
                    <a:bodyPr/>
                    <a:lstStyle/>
                    <a:p>
                      <a:endParaRPr lang="en-US" dirty="0">
                        <a:latin typeface="Georgia" panose="02040502050405020303" pitchFamily="18" charset="0"/>
                      </a:endParaRPr>
                    </a:p>
                  </a:txBody>
                  <a:tcPr/>
                </a:tc>
                <a:tc>
                  <a:txBody>
                    <a:bodyPr/>
                    <a:lstStyle/>
                    <a:p>
                      <a:endParaRPr lang="en-US" dirty="0">
                        <a:latin typeface="Georgia" panose="02040502050405020303" pitchFamily="18" charset="0"/>
                      </a:endParaRPr>
                    </a:p>
                  </a:txBody>
                  <a:tcPr/>
                </a:tc>
                <a:tc>
                  <a:txBody>
                    <a:bodyPr/>
                    <a:lstStyle/>
                    <a:p>
                      <a:endParaRPr lang="en-US" dirty="0">
                        <a:latin typeface="Georgia" panose="02040502050405020303" pitchFamily="18" charset="0"/>
                      </a:endParaRPr>
                    </a:p>
                  </a:txBody>
                  <a:tcPr/>
                </a:tc>
                <a:tc>
                  <a:txBody>
                    <a:bodyPr/>
                    <a:lstStyle/>
                    <a:p>
                      <a:endParaRPr lang="en-US" dirty="0">
                        <a:latin typeface="Georgia" panose="02040502050405020303" pitchFamily="18" charset="0"/>
                      </a:endParaRPr>
                    </a:p>
                  </a:txBody>
                  <a:tcPr/>
                </a:tc>
                <a:tc>
                  <a:txBody>
                    <a:bodyPr/>
                    <a:lstStyle/>
                    <a:p>
                      <a:endParaRPr lang="en-US" dirty="0">
                        <a:latin typeface="Georgia" panose="02040502050405020303" pitchFamily="18" charset="0"/>
                      </a:endParaRPr>
                    </a:p>
                  </a:txBody>
                  <a:tcPr/>
                </a:tc>
                <a:tc>
                  <a:txBody>
                    <a:bodyPr/>
                    <a:lstStyle/>
                    <a:p>
                      <a:endParaRPr lang="en-US" dirty="0">
                        <a:latin typeface="Georgia" panose="02040502050405020303" pitchFamily="18" charset="0"/>
                      </a:endParaRPr>
                    </a:p>
                  </a:txBody>
                  <a:tcPr/>
                </a:tc>
                <a:tc>
                  <a:txBody>
                    <a:bodyPr/>
                    <a:lstStyle/>
                    <a:p>
                      <a:endParaRPr lang="en-US" dirty="0">
                        <a:latin typeface="Georgia" panose="02040502050405020303" pitchFamily="18" charset="0"/>
                      </a:endParaRPr>
                    </a:p>
                  </a:txBody>
                  <a:tcPr/>
                </a:tc>
                <a:tc>
                  <a:txBody>
                    <a:bodyPr/>
                    <a:lstStyle/>
                    <a:p>
                      <a:endParaRPr lang="en-US" dirty="0">
                        <a:latin typeface="Georgia" panose="02040502050405020303" pitchFamily="18" charset="0"/>
                      </a:endParaRPr>
                    </a:p>
                  </a:txBody>
                  <a:tcPr/>
                </a:tc>
                <a:tc>
                  <a:txBody>
                    <a:bodyPr/>
                    <a:lstStyle/>
                    <a:p>
                      <a:endParaRPr lang="en-US" dirty="0">
                        <a:latin typeface="Georgia" panose="02040502050405020303" pitchFamily="18" charset="0"/>
                      </a:endParaRPr>
                    </a:p>
                  </a:txBody>
                  <a:tcPr/>
                </a:tc>
                <a:tc>
                  <a:txBody>
                    <a:bodyPr/>
                    <a:lstStyle/>
                    <a:p>
                      <a:endParaRPr lang="en-US" dirty="0">
                        <a:latin typeface="Georgia" panose="02040502050405020303" pitchFamily="18" charset="0"/>
                      </a:endParaRPr>
                    </a:p>
                  </a:txBody>
                  <a:tcPr/>
                </a:tc>
                <a:extLst>
                  <a:ext uri="{0D108BD9-81ED-4DB2-BD59-A6C34878D82A}">
                    <a16:rowId xmlns:a16="http://schemas.microsoft.com/office/drawing/2014/main" val="2373789176"/>
                  </a:ext>
                </a:extLst>
              </a:tr>
              <a:tr h="686991">
                <a:tc>
                  <a:txBody>
                    <a:bodyPr/>
                    <a:lstStyle/>
                    <a:p>
                      <a:endParaRPr lang="en-US" dirty="0">
                        <a:latin typeface="Georgia" panose="02040502050405020303" pitchFamily="18" charset="0"/>
                      </a:endParaRPr>
                    </a:p>
                  </a:txBody>
                  <a:tcPr/>
                </a:tc>
                <a:tc>
                  <a:txBody>
                    <a:bodyPr/>
                    <a:lstStyle/>
                    <a:p>
                      <a:endParaRPr lang="en-US" dirty="0">
                        <a:latin typeface="Georgia" panose="02040502050405020303" pitchFamily="18" charset="0"/>
                      </a:endParaRPr>
                    </a:p>
                  </a:txBody>
                  <a:tcPr/>
                </a:tc>
                <a:tc>
                  <a:txBody>
                    <a:bodyPr/>
                    <a:lstStyle/>
                    <a:p>
                      <a:endParaRPr lang="en-US" dirty="0">
                        <a:latin typeface="Georgia" panose="02040502050405020303" pitchFamily="18" charset="0"/>
                      </a:endParaRPr>
                    </a:p>
                  </a:txBody>
                  <a:tcPr/>
                </a:tc>
                <a:tc>
                  <a:txBody>
                    <a:bodyPr/>
                    <a:lstStyle/>
                    <a:p>
                      <a:endParaRPr lang="en-US" dirty="0">
                        <a:latin typeface="Georgia" panose="02040502050405020303" pitchFamily="18" charset="0"/>
                      </a:endParaRPr>
                    </a:p>
                  </a:txBody>
                  <a:tcPr/>
                </a:tc>
                <a:tc>
                  <a:txBody>
                    <a:bodyPr/>
                    <a:lstStyle/>
                    <a:p>
                      <a:endParaRPr lang="en-US" dirty="0">
                        <a:latin typeface="Georgia" panose="02040502050405020303" pitchFamily="18" charset="0"/>
                      </a:endParaRPr>
                    </a:p>
                  </a:txBody>
                  <a:tcPr/>
                </a:tc>
                <a:tc>
                  <a:txBody>
                    <a:bodyPr/>
                    <a:lstStyle/>
                    <a:p>
                      <a:endParaRPr lang="en-US" dirty="0">
                        <a:latin typeface="Georgia" panose="02040502050405020303" pitchFamily="18" charset="0"/>
                      </a:endParaRPr>
                    </a:p>
                  </a:txBody>
                  <a:tcPr/>
                </a:tc>
                <a:tc>
                  <a:txBody>
                    <a:bodyPr/>
                    <a:lstStyle/>
                    <a:p>
                      <a:endParaRPr lang="en-US" dirty="0">
                        <a:latin typeface="Georgia" panose="02040502050405020303" pitchFamily="18" charset="0"/>
                      </a:endParaRPr>
                    </a:p>
                  </a:txBody>
                  <a:tcPr/>
                </a:tc>
                <a:tc>
                  <a:txBody>
                    <a:bodyPr/>
                    <a:lstStyle/>
                    <a:p>
                      <a:endParaRPr lang="en-US" dirty="0">
                        <a:latin typeface="Georgia" panose="02040502050405020303" pitchFamily="18" charset="0"/>
                      </a:endParaRPr>
                    </a:p>
                  </a:txBody>
                  <a:tcPr/>
                </a:tc>
                <a:tc>
                  <a:txBody>
                    <a:bodyPr/>
                    <a:lstStyle/>
                    <a:p>
                      <a:endParaRPr lang="en-US" dirty="0">
                        <a:latin typeface="Georgia" panose="02040502050405020303" pitchFamily="18" charset="0"/>
                      </a:endParaRPr>
                    </a:p>
                  </a:txBody>
                  <a:tcPr/>
                </a:tc>
                <a:tc>
                  <a:txBody>
                    <a:bodyPr/>
                    <a:lstStyle/>
                    <a:p>
                      <a:endParaRPr lang="en-US" dirty="0">
                        <a:latin typeface="Georgia" panose="02040502050405020303" pitchFamily="18" charset="0"/>
                      </a:endParaRPr>
                    </a:p>
                  </a:txBody>
                  <a:tcPr/>
                </a:tc>
                <a:extLst>
                  <a:ext uri="{0D108BD9-81ED-4DB2-BD59-A6C34878D82A}">
                    <a16:rowId xmlns:a16="http://schemas.microsoft.com/office/drawing/2014/main" val="2480303792"/>
                  </a:ext>
                </a:extLst>
              </a:tr>
              <a:tr h="686991">
                <a:tc>
                  <a:txBody>
                    <a:bodyPr/>
                    <a:lstStyle/>
                    <a:p>
                      <a:endParaRPr lang="en-US" dirty="0">
                        <a:latin typeface="Georgia" panose="02040502050405020303" pitchFamily="18" charset="0"/>
                      </a:endParaRPr>
                    </a:p>
                  </a:txBody>
                  <a:tcPr/>
                </a:tc>
                <a:tc>
                  <a:txBody>
                    <a:bodyPr/>
                    <a:lstStyle/>
                    <a:p>
                      <a:endParaRPr lang="en-US" dirty="0">
                        <a:latin typeface="Georgia" panose="02040502050405020303" pitchFamily="18" charset="0"/>
                      </a:endParaRPr>
                    </a:p>
                  </a:txBody>
                  <a:tcPr/>
                </a:tc>
                <a:tc>
                  <a:txBody>
                    <a:bodyPr/>
                    <a:lstStyle/>
                    <a:p>
                      <a:endParaRPr lang="en-US" dirty="0">
                        <a:latin typeface="Georgia" panose="02040502050405020303" pitchFamily="18" charset="0"/>
                      </a:endParaRPr>
                    </a:p>
                  </a:txBody>
                  <a:tcPr/>
                </a:tc>
                <a:tc>
                  <a:txBody>
                    <a:bodyPr/>
                    <a:lstStyle/>
                    <a:p>
                      <a:endParaRPr lang="en-US" dirty="0">
                        <a:latin typeface="Georgia" panose="02040502050405020303" pitchFamily="18" charset="0"/>
                      </a:endParaRPr>
                    </a:p>
                  </a:txBody>
                  <a:tcPr/>
                </a:tc>
                <a:tc>
                  <a:txBody>
                    <a:bodyPr/>
                    <a:lstStyle/>
                    <a:p>
                      <a:endParaRPr lang="en-US" dirty="0">
                        <a:latin typeface="Georgia" panose="02040502050405020303" pitchFamily="18" charset="0"/>
                      </a:endParaRPr>
                    </a:p>
                  </a:txBody>
                  <a:tcPr/>
                </a:tc>
                <a:tc>
                  <a:txBody>
                    <a:bodyPr/>
                    <a:lstStyle/>
                    <a:p>
                      <a:endParaRPr lang="en-US" dirty="0">
                        <a:latin typeface="Georgia" panose="02040502050405020303" pitchFamily="18" charset="0"/>
                      </a:endParaRPr>
                    </a:p>
                  </a:txBody>
                  <a:tcPr/>
                </a:tc>
                <a:tc>
                  <a:txBody>
                    <a:bodyPr/>
                    <a:lstStyle/>
                    <a:p>
                      <a:endParaRPr lang="en-US" dirty="0">
                        <a:latin typeface="Georgia" panose="02040502050405020303" pitchFamily="18" charset="0"/>
                      </a:endParaRPr>
                    </a:p>
                  </a:txBody>
                  <a:tcPr/>
                </a:tc>
                <a:tc>
                  <a:txBody>
                    <a:bodyPr/>
                    <a:lstStyle/>
                    <a:p>
                      <a:endParaRPr lang="en-US" dirty="0">
                        <a:latin typeface="Georgia" panose="02040502050405020303" pitchFamily="18" charset="0"/>
                      </a:endParaRPr>
                    </a:p>
                  </a:txBody>
                  <a:tcPr/>
                </a:tc>
                <a:tc>
                  <a:txBody>
                    <a:bodyPr/>
                    <a:lstStyle/>
                    <a:p>
                      <a:endParaRPr lang="en-US" dirty="0">
                        <a:latin typeface="Georgia" panose="02040502050405020303" pitchFamily="18" charset="0"/>
                      </a:endParaRPr>
                    </a:p>
                  </a:txBody>
                  <a:tcPr/>
                </a:tc>
                <a:tc>
                  <a:txBody>
                    <a:bodyPr/>
                    <a:lstStyle/>
                    <a:p>
                      <a:endParaRPr lang="en-US" dirty="0">
                        <a:latin typeface="Georgia" panose="02040502050405020303" pitchFamily="18" charset="0"/>
                      </a:endParaRPr>
                    </a:p>
                  </a:txBody>
                  <a:tcPr/>
                </a:tc>
                <a:extLst>
                  <a:ext uri="{0D108BD9-81ED-4DB2-BD59-A6C34878D82A}">
                    <a16:rowId xmlns:a16="http://schemas.microsoft.com/office/drawing/2014/main" val="1780713240"/>
                  </a:ext>
                </a:extLst>
              </a:tr>
              <a:tr h="686991">
                <a:tc>
                  <a:txBody>
                    <a:bodyPr/>
                    <a:lstStyle/>
                    <a:p>
                      <a:endParaRPr lang="en-US" dirty="0">
                        <a:latin typeface="Georgia" panose="02040502050405020303" pitchFamily="18" charset="0"/>
                      </a:endParaRPr>
                    </a:p>
                  </a:txBody>
                  <a:tcPr/>
                </a:tc>
                <a:tc>
                  <a:txBody>
                    <a:bodyPr/>
                    <a:lstStyle/>
                    <a:p>
                      <a:endParaRPr lang="en-US" dirty="0">
                        <a:latin typeface="Georgia" panose="02040502050405020303" pitchFamily="18" charset="0"/>
                      </a:endParaRPr>
                    </a:p>
                  </a:txBody>
                  <a:tcPr/>
                </a:tc>
                <a:tc>
                  <a:txBody>
                    <a:bodyPr/>
                    <a:lstStyle/>
                    <a:p>
                      <a:endParaRPr lang="en-US" dirty="0">
                        <a:latin typeface="Georgia" panose="02040502050405020303" pitchFamily="18" charset="0"/>
                      </a:endParaRPr>
                    </a:p>
                  </a:txBody>
                  <a:tcPr/>
                </a:tc>
                <a:tc>
                  <a:txBody>
                    <a:bodyPr/>
                    <a:lstStyle/>
                    <a:p>
                      <a:endParaRPr lang="en-US" dirty="0">
                        <a:latin typeface="Georgia" panose="02040502050405020303" pitchFamily="18" charset="0"/>
                      </a:endParaRPr>
                    </a:p>
                  </a:txBody>
                  <a:tcPr/>
                </a:tc>
                <a:tc>
                  <a:txBody>
                    <a:bodyPr/>
                    <a:lstStyle/>
                    <a:p>
                      <a:endParaRPr lang="en-US" dirty="0">
                        <a:latin typeface="Georgia" panose="02040502050405020303" pitchFamily="18" charset="0"/>
                      </a:endParaRPr>
                    </a:p>
                  </a:txBody>
                  <a:tcPr/>
                </a:tc>
                <a:tc>
                  <a:txBody>
                    <a:bodyPr/>
                    <a:lstStyle/>
                    <a:p>
                      <a:endParaRPr lang="en-US" dirty="0">
                        <a:latin typeface="Georgia" panose="02040502050405020303" pitchFamily="18" charset="0"/>
                      </a:endParaRPr>
                    </a:p>
                  </a:txBody>
                  <a:tcPr/>
                </a:tc>
                <a:tc>
                  <a:txBody>
                    <a:bodyPr/>
                    <a:lstStyle/>
                    <a:p>
                      <a:endParaRPr lang="en-US" dirty="0">
                        <a:latin typeface="Georgia" panose="02040502050405020303" pitchFamily="18" charset="0"/>
                      </a:endParaRPr>
                    </a:p>
                  </a:txBody>
                  <a:tcPr/>
                </a:tc>
                <a:tc>
                  <a:txBody>
                    <a:bodyPr/>
                    <a:lstStyle/>
                    <a:p>
                      <a:endParaRPr lang="en-US" dirty="0">
                        <a:latin typeface="Georgia" panose="02040502050405020303" pitchFamily="18" charset="0"/>
                      </a:endParaRPr>
                    </a:p>
                  </a:txBody>
                  <a:tcPr/>
                </a:tc>
                <a:tc>
                  <a:txBody>
                    <a:bodyPr/>
                    <a:lstStyle/>
                    <a:p>
                      <a:endParaRPr lang="en-US" dirty="0">
                        <a:latin typeface="Georgia" panose="02040502050405020303" pitchFamily="18" charset="0"/>
                      </a:endParaRPr>
                    </a:p>
                  </a:txBody>
                  <a:tcPr/>
                </a:tc>
                <a:tc>
                  <a:txBody>
                    <a:bodyPr/>
                    <a:lstStyle/>
                    <a:p>
                      <a:endParaRPr lang="en-US" dirty="0">
                        <a:latin typeface="Georgia" panose="02040502050405020303" pitchFamily="18" charset="0"/>
                      </a:endParaRPr>
                    </a:p>
                  </a:txBody>
                  <a:tcPr/>
                </a:tc>
                <a:extLst>
                  <a:ext uri="{0D108BD9-81ED-4DB2-BD59-A6C34878D82A}">
                    <a16:rowId xmlns:a16="http://schemas.microsoft.com/office/drawing/2014/main" val="1360405939"/>
                  </a:ext>
                </a:extLst>
              </a:tr>
              <a:tr h="686991">
                <a:tc>
                  <a:txBody>
                    <a:bodyPr/>
                    <a:lstStyle/>
                    <a:p>
                      <a:endParaRPr lang="en-US" dirty="0">
                        <a:latin typeface="Georgia" panose="02040502050405020303" pitchFamily="18" charset="0"/>
                      </a:endParaRPr>
                    </a:p>
                  </a:txBody>
                  <a:tcPr/>
                </a:tc>
                <a:tc>
                  <a:txBody>
                    <a:bodyPr/>
                    <a:lstStyle/>
                    <a:p>
                      <a:endParaRPr lang="en-US" dirty="0">
                        <a:latin typeface="Georgia" panose="02040502050405020303" pitchFamily="18" charset="0"/>
                      </a:endParaRPr>
                    </a:p>
                  </a:txBody>
                  <a:tcPr/>
                </a:tc>
                <a:tc>
                  <a:txBody>
                    <a:bodyPr/>
                    <a:lstStyle/>
                    <a:p>
                      <a:endParaRPr lang="en-US" dirty="0">
                        <a:latin typeface="Georgia" panose="02040502050405020303" pitchFamily="18" charset="0"/>
                      </a:endParaRPr>
                    </a:p>
                  </a:txBody>
                  <a:tcPr/>
                </a:tc>
                <a:tc>
                  <a:txBody>
                    <a:bodyPr/>
                    <a:lstStyle/>
                    <a:p>
                      <a:endParaRPr lang="en-US" dirty="0">
                        <a:latin typeface="Georgia" panose="02040502050405020303" pitchFamily="18" charset="0"/>
                      </a:endParaRPr>
                    </a:p>
                  </a:txBody>
                  <a:tcPr/>
                </a:tc>
                <a:tc>
                  <a:txBody>
                    <a:bodyPr/>
                    <a:lstStyle/>
                    <a:p>
                      <a:endParaRPr lang="en-US" dirty="0">
                        <a:latin typeface="Georgia" panose="02040502050405020303" pitchFamily="18" charset="0"/>
                      </a:endParaRPr>
                    </a:p>
                  </a:txBody>
                  <a:tcPr/>
                </a:tc>
                <a:tc>
                  <a:txBody>
                    <a:bodyPr/>
                    <a:lstStyle/>
                    <a:p>
                      <a:endParaRPr lang="en-US" dirty="0">
                        <a:latin typeface="Georgia" panose="02040502050405020303" pitchFamily="18" charset="0"/>
                      </a:endParaRPr>
                    </a:p>
                  </a:txBody>
                  <a:tcPr/>
                </a:tc>
                <a:tc>
                  <a:txBody>
                    <a:bodyPr/>
                    <a:lstStyle/>
                    <a:p>
                      <a:endParaRPr lang="en-US" dirty="0">
                        <a:latin typeface="Georgia" panose="02040502050405020303" pitchFamily="18" charset="0"/>
                      </a:endParaRPr>
                    </a:p>
                  </a:txBody>
                  <a:tcPr/>
                </a:tc>
                <a:tc>
                  <a:txBody>
                    <a:bodyPr/>
                    <a:lstStyle/>
                    <a:p>
                      <a:endParaRPr lang="en-US" dirty="0">
                        <a:latin typeface="Georgia" panose="02040502050405020303" pitchFamily="18" charset="0"/>
                      </a:endParaRPr>
                    </a:p>
                  </a:txBody>
                  <a:tcPr/>
                </a:tc>
                <a:tc>
                  <a:txBody>
                    <a:bodyPr/>
                    <a:lstStyle/>
                    <a:p>
                      <a:endParaRPr lang="en-US" dirty="0">
                        <a:latin typeface="Georgia" panose="02040502050405020303" pitchFamily="18" charset="0"/>
                      </a:endParaRPr>
                    </a:p>
                  </a:txBody>
                  <a:tcPr/>
                </a:tc>
                <a:tc>
                  <a:txBody>
                    <a:bodyPr/>
                    <a:lstStyle/>
                    <a:p>
                      <a:endParaRPr lang="en-US" dirty="0">
                        <a:latin typeface="Georgia" panose="02040502050405020303" pitchFamily="18" charset="0"/>
                      </a:endParaRPr>
                    </a:p>
                  </a:txBody>
                  <a:tcPr/>
                </a:tc>
                <a:extLst>
                  <a:ext uri="{0D108BD9-81ED-4DB2-BD59-A6C34878D82A}">
                    <a16:rowId xmlns:a16="http://schemas.microsoft.com/office/drawing/2014/main" val="3884017997"/>
                  </a:ext>
                </a:extLst>
              </a:tr>
              <a:tr h="686991">
                <a:tc>
                  <a:txBody>
                    <a:bodyPr/>
                    <a:lstStyle/>
                    <a:p>
                      <a:endParaRPr lang="en-US" dirty="0">
                        <a:latin typeface="Georgia" panose="02040502050405020303" pitchFamily="18" charset="0"/>
                      </a:endParaRPr>
                    </a:p>
                  </a:txBody>
                  <a:tcPr/>
                </a:tc>
                <a:tc>
                  <a:txBody>
                    <a:bodyPr/>
                    <a:lstStyle/>
                    <a:p>
                      <a:endParaRPr lang="en-US" dirty="0">
                        <a:latin typeface="Georgia" panose="02040502050405020303" pitchFamily="18" charset="0"/>
                      </a:endParaRPr>
                    </a:p>
                  </a:txBody>
                  <a:tcPr/>
                </a:tc>
                <a:tc>
                  <a:txBody>
                    <a:bodyPr/>
                    <a:lstStyle/>
                    <a:p>
                      <a:endParaRPr lang="en-US" dirty="0">
                        <a:latin typeface="Georgia" panose="02040502050405020303" pitchFamily="18" charset="0"/>
                      </a:endParaRPr>
                    </a:p>
                  </a:txBody>
                  <a:tcPr/>
                </a:tc>
                <a:tc>
                  <a:txBody>
                    <a:bodyPr/>
                    <a:lstStyle/>
                    <a:p>
                      <a:endParaRPr lang="en-US" dirty="0">
                        <a:latin typeface="Georgia" panose="02040502050405020303" pitchFamily="18" charset="0"/>
                      </a:endParaRPr>
                    </a:p>
                  </a:txBody>
                  <a:tcPr/>
                </a:tc>
                <a:tc>
                  <a:txBody>
                    <a:bodyPr/>
                    <a:lstStyle/>
                    <a:p>
                      <a:endParaRPr lang="en-US" dirty="0">
                        <a:latin typeface="Georgia" panose="02040502050405020303" pitchFamily="18" charset="0"/>
                      </a:endParaRPr>
                    </a:p>
                  </a:txBody>
                  <a:tcPr/>
                </a:tc>
                <a:tc>
                  <a:txBody>
                    <a:bodyPr/>
                    <a:lstStyle/>
                    <a:p>
                      <a:endParaRPr lang="en-US" dirty="0">
                        <a:latin typeface="Georgia" panose="02040502050405020303" pitchFamily="18" charset="0"/>
                      </a:endParaRPr>
                    </a:p>
                  </a:txBody>
                  <a:tcPr/>
                </a:tc>
                <a:tc>
                  <a:txBody>
                    <a:bodyPr/>
                    <a:lstStyle/>
                    <a:p>
                      <a:endParaRPr lang="en-US" dirty="0">
                        <a:latin typeface="Georgia" panose="02040502050405020303" pitchFamily="18" charset="0"/>
                      </a:endParaRPr>
                    </a:p>
                  </a:txBody>
                  <a:tcPr/>
                </a:tc>
                <a:tc>
                  <a:txBody>
                    <a:bodyPr/>
                    <a:lstStyle/>
                    <a:p>
                      <a:endParaRPr lang="en-US" dirty="0">
                        <a:latin typeface="Georgia" panose="02040502050405020303" pitchFamily="18" charset="0"/>
                      </a:endParaRPr>
                    </a:p>
                  </a:txBody>
                  <a:tcPr/>
                </a:tc>
                <a:tc>
                  <a:txBody>
                    <a:bodyPr/>
                    <a:lstStyle/>
                    <a:p>
                      <a:endParaRPr lang="en-US" dirty="0">
                        <a:latin typeface="Georgia" panose="02040502050405020303" pitchFamily="18" charset="0"/>
                      </a:endParaRPr>
                    </a:p>
                  </a:txBody>
                  <a:tcPr/>
                </a:tc>
                <a:tc>
                  <a:txBody>
                    <a:bodyPr/>
                    <a:lstStyle/>
                    <a:p>
                      <a:endParaRPr lang="en-US" dirty="0">
                        <a:latin typeface="Georgia" panose="02040502050405020303" pitchFamily="18" charset="0"/>
                      </a:endParaRPr>
                    </a:p>
                  </a:txBody>
                  <a:tcPr/>
                </a:tc>
                <a:extLst>
                  <a:ext uri="{0D108BD9-81ED-4DB2-BD59-A6C34878D82A}">
                    <a16:rowId xmlns:a16="http://schemas.microsoft.com/office/drawing/2014/main" val="1877701581"/>
                  </a:ext>
                </a:extLst>
              </a:tr>
            </a:tbl>
          </a:graphicData>
        </a:graphic>
      </p:graphicFrame>
      <p:sp>
        <p:nvSpPr>
          <p:cNvPr id="3" name="Rectangle 2">
            <a:extLst>
              <a:ext uri="{FF2B5EF4-FFF2-40B4-BE49-F238E27FC236}">
                <a16:creationId xmlns:a16="http://schemas.microsoft.com/office/drawing/2014/main" id="{2CA9226C-FED0-2BC9-CD77-0C4AA3E35342}"/>
              </a:ext>
            </a:extLst>
          </p:cNvPr>
          <p:cNvSpPr/>
          <p:nvPr/>
        </p:nvSpPr>
        <p:spPr>
          <a:xfrm>
            <a:off x="1171575" y="3209925"/>
            <a:ext cx="2943225" cy="1704975"/>
          </a:xfrm>
          <a:prstGeom prst="rect">
            <a:avLst/>
          </a:prstGeom>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Georgia" panose="02040502050405020303" pitchFamily="18" charset="0"/>
              </a:rPr>
              <a:t>Inequality</a:t>
            </a:r>
            <a:endParaRPr lang="en-US" dirty="0">
              <a:latin typeface="Georgia" panose="02040502050405020303" pitchFamily="18" charset="0"/>
            </a:endParaRPr>
          </a:p>
        </p:txBody>
      </p:sp>
      <p:sp>
        <p:nvSpPr>
          <p:cNvPr id="4" name="Rectangle 3">
            <a:extLst>
              <a:ext uri="{FF2B5EF4-FFF2-40B4-BE49-F238E27FC236}">
                <a16:creationId xmlns:a16="http://schemas.microsoft.com/office/drawing/2014/main" id="{1C12371D-79A7-9736-A6A7-4CF56BD0BD1A}"/>
              </a:ext>
            </a:extLst>
          </p:cNvPr>
          <p:cNvSpPr/>
          <p:nvPr/>
        </p:nvSpPr>
        <p:spPr>
          <a:xfrm>
            <a:off x="4448175" y="3209924"/>
            <a:ext cx="2943225" cy="170497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Georgia" panose="02040502050405020303" pitchFamily="18" charset="0"/>
              </a:rPr>
              <a:t>Unemployment</a:t>
            </a:r>
            <a:endParaRPr lang="en-US" dirty="0">
              <a:latin typeface="Georgia" panose="02040502050405020303" pitchFamily="18" charset="0"/>
            </a:endParaRPr>
          </a:p>
        </p:txBody>
      </p:sp>
      <p:sp>
        <p:nvSpPr>
          <p:cNvPr id="5" name="Rectangle 4">
            <a:extLst>
              <a:ext uri="{FF2B5EF4-FFF2-40B4-BE49-F238E27FC236}">
                <a16:creationId xmlns:a16="http://schemas.microsoft.com/office/drawing/2014/main" id="{27ED2669-5F76-C9A4-525C-D13F90CC3CFD}"/>
              </a:ext>
            </a:extLst>
          </p:cNvPr>
          <p:cNvSpPr/>
          <p:nvPr/>
        </p:nvSpPr>
        <p:spPr>
          <a:xfrm>
            <a:off x="7934326" y="3209923"/>
            <a:ext cx="2943225" cy="170497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Georgia" panose="02040502050405020303" pitchFamily="18" charset="0"/>
              </a:rPr>
              <a:t>Market Structure / Oligopoly</a:t>
            </a:r>
            <a:endParaRPr lang="en-US" dirty="0">
              <a:latin typeface="Georgia" panose="02040502050405020303" pitchFamily="18" charset="0"/>
            </a:endParaRPr>
          </a:p>
        </p:txBody>
      </p:sp>
    </p:spTree>
    <p:extLst>
      <p:ext uri="{BB962C8B-B14F-4D97-AF65-F5344CB8AC3E}">
        <p14:creationId xmlns:p14="http://schemas.microsoft.com/office/powerpoint/2010/main" val="1515739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3.125E-6 -1.11111E-6 L 0.00117 -0.36042 " pathEditMode="relative" rAng="0" ptsTypes="AA">
                                      <p:cBhvr>
                                        <p:cTn id="6" dur="2000" fill="hold"/>
                                        <p:tgtEl>
                                          <p:spTgt spid="3"/>
                                        </p:tgtEl>
                                        <p:attrNameLst>
                                          <p:attrName>ppt_x</p:attrName>
                                          <p:attrName>ppt_y</p:attrName>
                                        </p:attrNameLst>
                                      </p:cBhvr>
                                      <p:rCtr x="52" y="-18032"/>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grpId="0" nodeType="clickEffect">
                                  <p:stCondLst>
                                    <p:cond delay="0"/>
                                  </p:stCondLst>
                                  <p:childTnLst>
                                    <p:animMotion origin="layout" path="M 3.125E-6 -1.11111E-6 L 0.00351 -0.36875 " pathEditMode="relative" rAng="0" ptsTypes="AA">
                                      <p:cBhvr>
                                        <p:cTn id="10" dur="2000" fill="hold"/>
                                        <p:tgtEl>
                                          <p:spTgt spid="4"/>
                                        </p:tgtEl>
                                        <p:attrNameLst>
                                          <p:attrName>ppt_x</p:attrName>
                                          <p:attrName>ppt_y</p:attrName>
                                        </p:attrNameLst>
                                      </p:cBhvr>
                                      <p:rCtr x="169" y="-18449"/>
                                    </p:animMotion>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80">
                                          <p:stCondLst>
                                            <p:cond delay="0"/>
                                          </p:stCondLst>
                                        </p:cTn>
                                        <p:tgtEl>
                                          <p:spTgt spid="5"/>
                                        </p:tgtEl>
                                      </p:cBhvr>
                                    </p:animEffect>
                                    <p:anim calcmode="lin" valueType="num">
                                      <p:cBhvr>
                                        <p:cTn id="1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1" dur="26">
                                          <p:stCondLst>
                                            <p:cond delay="650"/>
                                          </p:stCondLst>
                                        </p:cTn>
                                        <p:tgtEl>
                                          <p:spTgt spid="5"/>
                                        </p:tgtEl>
                                      </p:cBhvr>
                                      <p:to x="100000" y="60000"/>
                                    </p:animScale>
                                    <p:animScale>
                                      <p:cBhvr>
                                        <p:cTn id="22" dur="166" decel="50000">
                                          <p:stCondLst>
                                            <p:cond delay="676"/>
                                          </p:stCondLst>
                                        </p:cTn>
                                        <p:tgtEl>
                                          <p:spTgt spid="5"/>
                                        </p:tgtEl>
                                      </p:cBhvr>
                                      <p:to x="100000" y="100000"/>
                                    </p:animScale>
                                    <p:animScale>
                                      <p:cBhvr>
                                        <p:cTn id="23" dur="26">
                                          <p:stCondLst>
                                            <p:cond delay="1312"/>
                                          </p:stCondLst>
                                        </p:cTn>
                                        <p:tgtEl>
                                          <p:spTgt spid="5"/>
                                        </p:tgtEl>
                                      </p:cBhvr>
                                      <p:to x="100000" y="80000"/>
                                    </p:animScale>
                                    <p:animScale>
                                      <p:cBhvr>
                                        <p:cTn id="24" dur="166" decel="50000">
                                          <p:stCondLst>
                                            <p:cond delay="1338"/>
                                          </p:stCondLst>
                                        </p:cTn>
                                        <p:tgtEl>
                                          <p:spTgt spid="5"/>
                                        </p:tgtEl>
                                      </p:cBhvr>
                                      <p:to x="100000" y="100000"/>
                                    </p:animScale>
                                    <p:animScale>
                                      <p:cBhvr>
                                        <p:cTn id="25" dur="26">
                                          <p:stCondLst>
                                            <p:cond delay="1642"/>
                                          </p:stCondLst>
                                        </p:cTn>
                                        <p:tgtEl>
                                          <p:spTgt spid="5"/>
                                        </p:tgtEl>
                                      </p:cBhvr>
                                      <p:to x="100000" y="90000"/>
                                    </p:animScale>
                                    <p:animScale>
                                      <p:cBhvr>
                                        <p:cTn id="26" dur="166" decel="50000">
                                          <p:stCondLst>
                                            <p:cond delay="1668"/>
                                          </p:stCondLst>
                                        </p:cTn>
                                        <p:tgtEl>
                                          <p:spTgt spid="5"/>
                                        </p:tgtEl>
                                      </p:cBhvr>
                                      <p:to x="100000" y="100000"/>
                                    </p:animScale>
                                    <p:animScale>
                                      <p:cBhvr>
                                        <p:cTn id="27" dur="26">
                                          <p:stCondLst>
                                            <p:cond delay="1808"/>
                                          </p:stCondLst>
                                        </p:cTn>
                                        <p:tgtEl>
                                          <p:spTgt spid="5"/>
                                        </p:tgtEl>
                                      </p:cBhvr>
                                      <p:to x="100000" y="95000"/>
                                    </p:animScale>
                                    <p:animScale>
                                      <p:cBhvr>
                                        <p:cTn id="2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F99FA-6B3A-422D-0E85-0A157FBAD106}"/>
              </a:ext>
            </a:extLst>
          </p:cNvPr>
          <p:cNvSpPr>
            <a:spLocks noGrp="1"/>
          </p:cNvSpPr>
          <p:nvPr>
            <p:ph type="title"/>
          </p:nvPr>
        </p:nvSpPr>
        <p:spPr/>
        <p:txBody>
          <a:bodyPr>
            <a:normAutofit/>
          </a:bodyPr>
          <a:lstStyle/>
          <a:p>
            <a:r>
              <a:rPr lang="en-ZA" sz="3600" dirty="0"/>
              <a:t>Current Approach - Better Improve “The Rules”  </a:t>
            </a:r>
            <a:endParaRPr lang="en-US" sz="3600" dirty="0"/>
          </a:p>
        </p:txBody>
      </p:sp>
      <p:sp>
        <p:nvSpPr>
          <p:cNvPr id="5" name="Rectangle 4">
            <a:extLst>
              <a:ext uri="{FF2B5EF4-FFF2-40B4-BE49-F238E27FC236}">
                <a16:creationId xmlns:a16="http://schemas.microsoft.com/office/drawing/2014/main" id="{BA73AEA0-940E-AA78-FA00-E644C013558D}"/>
              </a:ext>
            </a:extLst>
          </p:cNvPr>
          <p:cNvSpPr/>
          <p:nvPr/>
        </p:nvSpPr>
        <p:spPr>
          <a:xfrm>
            <a:off x="923925" y="1981200"/>
            <a:ext cx="3505200" cy="2895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Georgia" panose="02040502050405020303" pitchFamily="18" charset="0"/>
              </a:rPr>
              <a:t>Bad Outcome</a:t>
            </a:r>
          </a:p>
          <a:p>
            <a:pPr algn="ctr"/>
            <a:endParaRPr lang="en-ZA" dirty="0">
              <a:latin typeface="Georgia" panose="02040502050405020303" pitchFamily="18" charset="0"/>
            </a:endParaRPr>
          </a:p>
          <a:p>
            <a:pPr algn="ctr"/>
            <a:r>
              <a:rPr lang="en-ZA" dirty="0">
                <a:latin typeface="Georgia" panose="02040502050405020303" pitchFamily="18" charset="0"/>
              </a:rPr>
              <a:t>State Capture</a:t>
            </a:r>
          </a:p>
          <a:p>
            <a:pPr algn="ctr"/>
            <a:r>
              <a:rPr lang="en-ZA" dirty="0">
                <a:latin typeface="Georgia" panose="02040502050405020303" pitchFamily="18" charset="0"/>
              </a:rPr>
              <a:t>Rentier Economy </a:t>
            </a:r>
            <a:endParaRPr lang="en-US" dirty="0">
              <a:latin typeface="Georgia" panose="02040502050405020303" pitchFamily="18" charset="0"/>
            </a:endParaRPr>
          </a:p>
        </p:txBody>
      </p:sp>
      <p:sp>
        <p:nvSpPr>
          <p:cNvPr id="7" name="Rectangle 6">
            <a:extLst>
              <a:ext uri="{FF2B5EF4-FFF2-40B4-BE49-F238E27FC236}">
                <a16:creationId xmlns:a16="http://schemas.microsoft.com/office/drawing/2014/main" id="{C586CF57-8D83-C9BB-6F58-7EAA6CC256D5}"/>
              </a:ext>
            </a:extLst>
          </p:cNvPr>
          <p:cNvSpPr/>
          <p:nvPr/>
        </p:nvSpPr>
        <p:spPr>
          <a:xfrm>
            <a:off x="6956015" y="1981200"/>
            <a:ext cx="3505200" cy="28956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Georgia" panose="02040502050405020303" pitchFamily="18" charset="0"/>
              </a:rPr>
              <a:t>Better Outcomes</a:t>
            </a:r>
          </a:p>
          <a:p>
            <a:pPr algn="ctr"/>
            <a:endParaRPr lang="en-ZA" dirty="0">
              <a:latin typeface="Georgia" panose="02040502050405020303" pitchFamily="18" charset="0"/>
            </a:endParaRPr>
          </a:p>
          <a:p>
            <a:pPr algn="ctr"/>
            <a:r>
              <a:rPr lang="en-ZA" dirty="0">
                <a:latin typeface="Georgia" panose="02040502050405020303" pitchFamily="18" charset="0"/>
              </a:rPr>
              <a:t>Inclusive Institutions</a:t>
            </a:r>
          </a:p>
          <a:p>
            <a:pPr algn="ctr"/>
            <a:r>
              <a:rPr lang="en-ZA" dirty="0">
                <a:latin typeface="Georgia" panose="02040502050405020303" pitchFamily="18" charset="0"/>
              </a:rPr>
              <a:t>Inclusive Growth</a:t>
            </a:r>
            <a:endParaRPr lang="en-US" dirty="0">
              <a:latin typeface="Georgia" panose="02040502050405020303" pitchFamily="18" charset="0"/>
            </a:endParaRPr>
          </a:p>
        </p:txBody>
      </p:sp>
      <p:cxnSp>
        <p:nvCxnSpPr>
          <p:cNvPr id="9" name="Straight Arrow Connector 8">
            <a:extLst>
              <a:ext uri="{FF2B5EF4-FFF2-40B4-BE49-F238E27FC236}">
                <a16:creationId xmlns:a16="http://schemas.microsoft.com/office/drawing/2014/main" id="{0A141C40-8B45-7450-C486-85B60D9453BC}"/>
              </a:ext>
            </a:extLst>
          </p:cNvPr>
          <p:cNvCxnSpPr>
            <a:cxnSpLocks/>
          </p:cNvCxnSpPr>
          <p:nvPr/>
        </p:nvCxnSpPr>
        <p:spPr>
          <a:xfrm>
            <a:off x="4657725" y="3429000"/>
            <a:ext cx="2124075" cy="0"/>
          </a:xfrm>
          <a:prstGeom prst="straightConnector1">
            <a:avLst/>
          </a:prstGeom>
          <a:ln w="381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3308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BF1219A-7A58-2660-AA69-F4C6EAFB8BBB}"/>
              </a:ext>
            </a:extLst>
          </p:cNvPr>
          <p:cNvSpPr>
            <a:spLocks noGrp="1"/>
          </p:cNvSpPr>
          <p:nvPr>
            <p:ph type="subTitle" idx="1"/>
          </p:nvPr>
        </p:nvSpPr>
        <p:spPr>
          <a:xfrm>
            <a:off x="0" y="3503716"/>
            <a:ext cx="12290323" cy="1655762"/>
          </a:xfrm>
        </p:spPr>
        <p:txBody>
          <a:bodyPr>
            <a:normAutofit/>
          </a:bodyPr>
          <a:lstStyle/>
          <a:p>
            <a:r>
              <a:rPr lang="en-ZA" dirty="0"/>
              <a:t>Current Approach Seeks Better Outcomes Without Changing Context</a:t>
            </a:r>
          </a:p>
          <a:p>
            <a:endParaRPr lang="en-ZA" dirty="0"/>
          </a:p>
          <a:p>
            <a:r>
              <a:rPr lang="en-ZA" dirty="0"/>
              <a:t>Is there an alternative?</a:t>
            </a:r>
            <a:endParaRPr lang="en-US" dirty="0"/>
          </a:p>
        </p:txBody>
      </p:sp>
    </p:spTree>
    <p:extLst>
      <p:ext uri="{BB962C8B-B14F-4D97-AF65-F5344CB8AC3E}">
        <p14:creationId xmlns:p14="http://schemas.microsoft.com/office/powerpoint/2010/main" val="1599841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11A88-23C6-B0AA-DF83-AC402BD3B80C}"/>
              </a:ext>
            </a:extLst>
          </p:cNvPr>
          <p:cNvSpPr>
            <a:spLocks noGrp="1"/>
          </p:cNvSpPr>
          <p:nvPr>
            <p:ph type="title"/>
          </p:nvPr>
        </p:nvSpPr>
        <p:spPr/>
        <p:txBody>
          <a:bodyPr/>
          <a:lstStyle/>
          <a:p>
            <a:r>
              <a:rPr lang="en-ZA" dirty="0"/>
              <a:t>Core requirements not in dispute… details disputed</a:t>
            </a:r>
            <a:endParaRPr lang="en-US" dirty="0"/>
          </a:p>
        </p:txBody>
      </p:sp>
      <p:sp>
        <p:nvSpPr>
          <p:cNvPr id="3" name="Oval 2">
            <a:extLst>
              <a:ext uri="{FF2B5EF4-FFF2-40B4-BE49-F238E27FC236}">
                <a16:creationId xmlns:a16="http://schemas.microsoft.com/office/drawing/2014/main" id="{62C52F1C-563F-99F1-BD38-3D793CA57AE5}"/>
              </a:ext>
            </a:extLst>
          </p:cNvPr>
          <p:cNvSpPr/>
          <p:nvPr/>
        </p:nvSpPr>
        <p:spPr>
          <a:xfrm>
            <a:off x="804708" y="2212257"/>
            <a:ext cx="3421626" cy="276286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ZA" sz="2800" dirty="0">
                <a:latin typeface="Georgia" panose="02040502050405020303" pitchFamily="18" charset="0"/>
              </a:rPr>
              <a:t>Public Service Reform</a:t>
            </a:r>
            <a:endParaRPr lang="en-US" sz="2800" dirty="0">
              <a:latin typeface="Georgia" panose="02040502050405020303" pitchFamily="18" charset="0"/>
            </a:endParaRPr>
          </a:p>
        </p:txBody>
      </p:sp>
      <p:sp>
        <p:nvSpPr>
          <p:cNvPr id="5" name="Oval 4">
            <a:extLst>
              <a:ext uri="{FF2B5EF4-FFF2-40B4-BE49-F238E27FC236}">
                <a16:creationId xmlns:a16="http://schemas.microsoft.com/office/drawing/2014/main" id="{F2515F03-F17A-00E7-B15D-C3F65A097471}"/>
              </a:ext>
            </a:extLst>
          </p:cNvPr>
          <p:cNvSpPr/>
          <p:nvPr/>
        </p:nvSpPr>
        <p:spPr>
          <a:xfrm>
            <a:off x="4544042" y="2297983"/>
            <a:ext cx="3421626" cy="276286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ZA" sz="2800" dirty="0">
                <a:latin typeface="Georgia" panose="02040502050405020303" pitchFamily="18" charset="0"/>
              </a:rPr>
              <a:t>Economy Wide Reforms </a:t>
            </a:r>
            <a:endParaRPr lang="en-US" sz="2800" dirty="0">
              <a:latin typeface="Georgia" panose="02040502050405020303" pitchFamily="18" charset="0"/>
            </a:endParaRPr>
          </a:p>
        </p:txBody>
      </p:sp>
      <p:sp>
        <p:nvSpPr>
          <p:cNvPr id="7" name="Oval 6">
            <a:extLst>
              <a:ext uri="{FF2B5EF4-FFF2-40B4-BE49-F238E27FC236}">
                <a16:creationId xmlns:a16="http://schemas.microsoft.com/office/drawing/2014/main" id="{B33AD293-DA9A-4CF0-CC1F-FFB1F6768749}"/>
              </a:ext>
            </a:extLst>
          </p:cNvPr>
          <p:cNvSpPr/>
          <p:nvPr/>
        </p:nvSpPr>
        <p:spPr>
          <a:xfrm>
            <a:off x="8283376" y="2297982"/>
            <a:ext cx="3421626" cy="276286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ZA" sz="2800" dirty="0">
                <a:latin typeface="Georgia" panose="02040502050405020303" pitchFamily="18" charset="0"/>
              </a:rPr>
              <a:t>Sustainable Fiscal Policy</a:t>
            </a:r>
            <a:endParaRPr lang="en-US" sz="2800" dirty="0">
              <a:latin typeface="Georgia" panose="02040502050405020303" pitchFamily="18" charset="0"/>
            </a:endParaRPr>
          </a:p>
        </p:txBody>
      </p:sp>
    </p:spTree>
    <p:extLst>
      <p:ext uri="{BB962C8B-B14F-4D97-AF65-F5344CB8AC3E}">
        <p14:creationId xmlns:p14="http://schemas.microsoft.com/office/powerpoint/2010/main" val="327396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5491D1-5346-4DE4-A632-F395BE7CF1D0}"/>
              </a:ext>
            </a:extLst>
          </p:cNvPr>
          <p:cNvSpPr/>
          <p:nvPr/>
        </p:nvSpPr>
        <p:spPr>
          <a:xfrm>
            <a:off x="3987281" y="592429"/>
            <a:ext cx="4217437" cy="84337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sz="2800" dirty="0">
                <a:latin typeface="Georgia" panose="02040502050405020303" pitchFamily="18" charset="0"/>
                <a:ea typeface="DengXian" panose="02010600030101010101" pitchFamily="2" charset="-122"/>
                <a:cs typeface="Arial" panose="020B0604020202020204" pitchFamily="34" charset="0"/>
              </a:rPr>
              <a:t>Distribution</a:t>
            </a:r>
          </a:p>
        </p:txBody>
      </p:sp>
      <p:sp>
        <p:nvSpPr>
          <p:cNvPr id="3" name="Oval 2">
            <a:extLst>
              <a:ext uri="{FF2B5EF4-FFF2-40B4-BE49-F238E27FC236}">
                <a16:creationId xmlns:a16="http://schemas.microsoft.com/office/drawing/2014/main" id="{9B9BB2E5-40B0-4B86-A34A-4D20787ACCA1}"/>
              </a:ext>
            </a:extLst>
          </p:cNvPr>
          <p:cNvSpPr/>
          <p:nvPr/>
        </p:nvSpPr>
        <p:spPr>
          <a:xfrm>
            <a:off x="7269301" y="1889449"/>
            <a:ext cx="2995127" cy="307910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sz="1200" b="1" dirty="0">
                <a:latin typeface="Georgia" panose="02040502050405020303" pitchFamily="18" charset="0"/>
                <a:ea typeface="DengXian" panose="02010600030101010101" pitchFamily="2" charset="-122"/>
                <a:cs typeface="Arial" panose="020B0604020202020204" pitchFamily="34" charset="0"/>
              </a:rPr>
              <a:t>Redistribution</a:t>
            </a:r>
          </a:p>
          <a:p>
            <a:pPr algn="ctr"/>
            <a:endParaRPr lang="en-ZA" sz="1200" b="1" dirty="0">
              <a:latin typeface="Georgia" panose="02040502050405020303" pitchFamily="18" charset="0"/>
              <a:ea typeface="DengXian" panose="02010600030101010101" pitchFamily="2" charset="-122"/>
              <a:cs typeface="Arial" panose="020B0604020202020204" pitchFamily="34" charset="0"/>
            </a:endParaRPr>
          </a:p>
          <a:p>
            <a:pPr algn="ctr"/>
            <a:r>
              <a:rPr lang="en-ZA" sz="1200" dirty="0">
                <a:latin typeface="Georgia" panose="02040502050405020303" pitchFamily="18" charset="0"/>
                <a:ea typeface="DengXian" panose="02010600030101010101" pitchFamily="2" charset="-122"/>
                <a:cs typeface="Arial" panose="020B0604020202020204" pitchFamily="34" charset="0"/>
              </a:rPr>
              <a:t>The distribution of something in a different way, typically to achieve greater social equality. Both taxes and shares in this context</a:t>
            </a:r>
            <a:endParaRPr lang="en-US" sz="1200" dirty="0">
              <a:latin typeface="Georgia" panose="02040502050405020303" pitchFamily="18" charset="0"/>
              <a:ea typeface="DengXian" panose="02010600030101010101" pitchFamily="2" charset="-122"/>
              <a:cs typeface="Arial" panose="020B0604020202020204" pitchFamily="34" charset="0"/>
            </a:endParaRPr>
          </a:p>
          <a:p>
            <a:pPr algn="ctr"/>
            <a:endParaRPr lang="en-ZA" sz="1200" dirty="0">
              <a:latin typeface="Georgia" panose="02040502050405020303" pitchFamily="18" charset="0"/>
              <a:ea typeface="DengXian" panose="02010600030101010101" pitchFamily="2" charset="-122"/>
              <a:cs typeface="Arial" panose="020B0604020202020204" pitchFamily="34" charset="0"/>
            </a:endParaRPr>
          </a:p>
        </p:txBody>
      </p:sp>
      <p:sp>
        <p:nvSpPr>
          <p:cNvPr id="4" name="Oval 3">
            <a:extLst>
              <a:ext uri="{FF2B5EF4-FFF2-40B4-BE49-F238E27FC236}">
                <a16:creationId xmlns:a16="http://schemas.microsoft.com/office/drawing/2014/main" id="{4AA970CF-B06E-4447-A550-7E9B27FFB881}"/>
              </a:ext>
            </a:extLst>
          </p:cNvPr>
          <p:cNvSpPr/>
          <p:nvPr/>
        </p:nvSpPr>
        <p:spPr>
          <a:xfrm>
            <a:off x="1550886" y="1889449"/>
            <a:ext cx="2995127" cy="307910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b="1" dirty="0">
                <a:latin typeface="Georgia" panose="02040502050405020303" pitchFamily="18" charset="0"/>
                <a:ea typeface="DengXian" panose="02010600030101010101" pitchFamily="2" charset="-122"/>
                <a:cs typeface="Arial" panose="020B0604020202020204" pitchFamily="34" charset="0"/>
              </a:rPr>
              <a:t>Predistribution</a:t>
            </a:r>
          </a:p>
          <a:p>
            <a:pPr algn="ctr"/>
            <a:endParaRPr lang="en-ZA" sz="1200" dirty="0">
              <a:latin typeface="Georgia" panose="02040502050405020303" pitchFamily="18" charset="0"/>
              <a:ea typeface="DengXian" panose="02010600030101010101" pitchFamily="2" charset="-122"/>
              <a:cs typeface="Arial" panose="020B0604020202020204" pitchFamily="34" charset="0"/>
            </a:endParaRPr>
          </a:p>
          <a:p>
            <a:pPr algn="ctr"/>
            <a:r>
              <a:rPr lang="en-ZA" sz="1200" dirty="0">
                <a:latin typeface="Georgia" panose="02040502050405020303" pitchFamily="18" charset="0"/>
                <a:ea typeface="DengXian" panose="02010600030101010101" pitchFamily="2" charset="-122"/>
                <a:cs typeface="Arial" panose="020B0604020202020204" pitchFamily="34" charset="0"/>
              </a:rPr>
              <a:t>Pre-distribution (or Predistribution) is the idea that the state should try to prevent inequalities occurring in the first place rather than ameliorating them via tax and benefits once they have occurred, as occurs under redistribution.</a:t>
            </a:r>
            <a:endParaRPr lang="en-US" sz="1200" dirty="0">
              <a:latin typeface="Georgia" panose="02040502050405020303" pitchFamily="18" charset="0"/>
              <a:ea typeface="DengXian" panose="02010600030101010101" pitchFamily="2" charset="-122"/>
              <a:cs typeface="Arial" panose="020B0604020202020204" pitchFamily="34" charset="0"/>
            </a:endParaRPr>
          </a:p>
          <a:p>
            <a:pPr algn="ctr"/>
            <a:endParaRPr lang="en-ZA" dirty="0">
              <a:latin typeface="Georgia" panose="02040502050405020303" pitchFamily="18" charset="0"/>
              <a:ea typeface="DengXian" panose="02010600030101010101" pitchFamily="2" charset="-122"/>
              <a:cs typeface="Arial" panose="020B0604020202020204" pitchFamily="34" charset="0"/>
            </a:endParaRPr>
          </a:p>
        </p:txBody>
      </p:sp>
      <p:cxnSp>
        <p:nvCxnSpPr>
          <p:cNvPr id="16" name="Straight Arrow Connector 15">
            <a:extLst>
              <a:ext uri="{FF2B5EF4-FFF2-40B4-BE49-F238E27FC236}">
                <a16:creationId xmlns:a16="http://schemas.microsoft.com/office/drawing/2014/main" id="{6ABBFB79-FDBD-414A-AB3D-AFBBB7B5A851}"/>
              </a:ext>
            </a:extLst>
          </p:cNvPr>
          <p:cNvCxnSpPr>
            <a:cxnSpLocks/>
            <a:stCxn id="2" idx="2"/>
          </p:cNvCxnSpPr>
          <p:nvPr/>
        </p:nvCxnSpPr>
        <p:spPr>
          <a:xfrm flipH="1">
            <a:off x="4414684" y="1435808"/>
            <a:ext cx="1681316" cy="1012424"/>
          </a:xfrm>
          <a:prstGeom prst="straightConnector1">
            <a:avLst/>
          </a:prstGeom>
          <a:ln w="19050">
            <a:prstDash val="sys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C40D7048-64FC-400F-A60A-22E9C26D4735}"/>
              </a:ext>
            </a:extLst>
          </p:cNvPr>
          <p:cNvCxnSpPr>
            <a:cxnSpLocks/>
            <a:stCxn id="2" idx="2"/>
          </p:cNvCxnSpPr>
          <p:nvPr/>
        </p:nvCxnSpPr>
        <p:spPr>
          <a:xfrm>
            <a:off x="6096000" y="1435808"/>
            <a:ext cx="1268361" cy="1067262"/>
          </a:xfrm>
          <a:prstGeom prst="straightConnector1">
            <a:avLst/>
          </a:prstGeom>
          <a:ln>
            <a:prstDash val="sysDash"/>
            <a:headEnd type="triangle" w="med" len="med"/>
            <a:tailEnd type="triangle" w="med" len="med"/>
          </a:ln>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id="{1B611960-788F-4D14-9724-2C80B60497C8}"/>
              </a:ext>
            </a:extLst>
          </p:cNvPr>
          <p:cNvCxnSpPr>
            <a:stCxn id="4" idx="6"/>
            <a:endCxn id="3" idx="2"/>
          </p:cNvCxnSpPr>
          <p:nvPr/>
        </p:nvCxnSpPr>
        <p:spPr>
          <a:xfrm>
            <a:off x="4546013" y="3429000"/>
            <a:ext cx="2723288" cy="0"/>
          </a:xfrm>
          <a:prstGeom prst="straightConnector1">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5426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5491D1-5346-4DE4-A632-F395BE7CF1D0}"/>
              </a:ext>
            </a:extLst>
          </p:cNvPr>
          <p:cNvSpPr/>
          <p:nvPr/>
        </p:nvSpPr>
        <p:spPr>
          <a:xfrm>
            <a:off x="3987281" y="592429"/>
            <a:ext cx="4217437" cy="84337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sz="2800" dirty="0">
                <a:latin typeface="Georgia" panose="02040502050405020303" pitchFamily="18" charset="0"/>
                <a:ea typeface="DengXian" panose="02010600030101010101" pitchFamily="2" charset="-122"/>
                <a:cs typeface="Arial" panose="020B0604020202020204" pitchFamily="34" charset="0"/>
              </a:rPr>
              <a:t>Distribution</a:t>
            </a:r>
          </a:p>
        </p:txBody>
      </p:sp>
      <p:sp>
        <p:nvSpPr>
          <p:cNvPr id="3" name="Oval 2">
            <a:extLst>
              <a:ext uri="{FF2B5EF4-FFF2-40B4-BE49-F238E27FC236}">
                <a16:creationId xmlns:a16="http://schemas.microsoft.com/office/drawing/2014/main" id="{9B9BB2E5-40B0-4B86-A34A-4D20787ACCA1}"/>
              </a:ext>
            </a:extLst>
          </p:cNvPr>
          <p:cNvSpPr/>
          <p:nvPr/>
        </p:nvSpPr>
        <p:spPr>
          <a:xfrm>
            <a:off x="7269301" y="1889449"/>
            <a:ext cx="2995127" cy="307910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b="1" dirty="0">
                <a:latin typeface="Georgia" panose="02040502050405020303" pitchFamily="18" charset="0"/>
                <a:ea typeface="DengXian" panose="02010600030101010101" pitchFamily="2" charset="-122"/>
                <a:cs typeface="Arial" panose="020B0604020202020204" pitchFamily="34" charset="0"/>
              </a:rPr>
              <a:t>Redistribution</a:t>
            </a:r>
          </a:p>
          <a:p>
            <a:pPr algn="ctr"/>
            <a:endParaRPr lang="en-ZA" dirty="0">
              <a:latin typeface="Georgia" panose="02040502050405020303" pitchFamily="18" charset="0"/>
              <a:ea typeface="DengXian" panose="02010600030101010101" pitchFamily="2" charset="-122"/>
              <a:cs typeface="Arial" panose="020B0604020202020204" pitchFamily="34" charset="0"/>
            </a:endParaRPr>
          </a:p>
          <a:p>
            <a:pPr algn="ctr"/>
            <a:r>
              <a:rPr lang="en-ZA" dirty="0">
                <a:latin typeface="Georgia" panose="02040502050405020303" pitchFamily="18" charset="0"/>
                <a:ea typeface="DengXian" panose="02010600030101010101" pitchFamily="2" charset="-122"/>
                <a:cs typeface="Arial" panose="020B0604020202020204" pitchFamily="34" charset="0"/>
              </a:rPr>
              <a:t>Institutionalise SRD</a:t>
            </a:r>
          </a:p>
        </p:txBody>
      </p:sp>
      <p:sp>
        <p:nvSpPr>
          <p:cNvPr id="4" name="Oval 3">
            <a:extLst>
              <a:ext uri="{FF2B5EF4-FFF2-40B4-BE49-F238E27FC236}">
                <a16:creationId xmlns:a16="http://schemas.microsoft.com/office/drawing/2014/main" id="{4AA970CF-B06E-4447-A550-7E9B27FFB881}"/>
              </a:ext>
            </a:extLst>
          </p:cNvPr>
          <p:cNvSpPr/>
          <p:nvPr/>
        </p:nvSpPr>
        <p:spPr>
          <a:xfrm>
            <a:off x="1381126" y="1889449"/>
            <a:ext cx="3164888" cy="307910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b="1" dirty="0">
                <a:latin typeface="Georgia" panose="02040502050405020303" pitchFamily="18" charset="0"/>
                <a:ea typeface="DengXian" panose="02010600030101010101" pitchFamily="2" charset="-122"/>
                <a:cs typeface="Arial" panose="020B0604020202020204" pitchFamily="34" charset="0"/>
              </a:rPr>
              <a:t>Predistribution</a:t>
            </a:r>
          </a:p>
          <a:p>
            <a:pPr algn="ctr"/>
            <a:endParaRPr lang="en-ZA" dirty="0">
              <a:latin typeface="Georgia" panose="02040502050405020303" pitchFamily="18" charset="0"/>
              <a:ea typeface="DengXian" panose="02010600030101010101" pitchFamily="2" charset="-122"/>
              <a:cs typeface="Arial" panose="020B0604020202020204" pitchFamily="34" charset="0"/>
            </a:endParaRPr>
          </a:p>
          <a:p>
            <a:pPr marL="285750" indent="-285750" algn="ctr">
              <a:buFont typeface="Arial" panose="020B0604020202020204" pitchFamily="34" charset="0"/>
              <a:buChar char="•"/>
            </a:pPr>
            <a:r>
              <a:rPr lang="en-ZA" dirty="0">
                <a:latin typeface="Georgia" panose="02040502050405020303" pitchFamily="18" charset="0"/>
                <a:ea typeface="DengXian" panose="02010600030101010101" pitchFamily="2" charset="-122"/>
                <a:cs typeface="Arial" panose="020B0604020202020204" pitchFamily="34" charset="0"/>
              </a:rPr>
              <a:t>Provide a tax holiday for small business.</a:t>
            </a:r>
          </a:p>
          <a:p>
            <a:pPr algn="ctr"/>
            <a:endParaRPr lang="en-ZA" dirty="0">
              <a:latin typeface="Georgia" panose="02040502050405020303" pitchFamily="18" charset="0"/>
              <a:ea typeface="DengXian" panose="02010600030101010101" pitchFamily="2" charset="-122"/>
              <a:cs typeface="Arial" panose="020B0604020202020204" pitchFamily="34" charset="0"/>
            </a:endParaRPr>
          </a:p>
          <a:p>
            <a:pPr marL="285750" indent="-285750" algn="ctr">
              <a:buFont typeface="Arial" panose="020B0604020202020204" pitchFamily="34" charset="0"/>
              <a:buChar char="•"/>
            </a:pPr>
            <a:r>
              <a:rPr lang="en-ZA" dirty="0">
                <a:latin typeface="Georgia" panose="02040502050405020303" pitchFamily="18" charset="0"/>
                <a:ea typeface="DengXian" panose="02010600030101010101" pitchFamily="2" charset="-122"/>
                <a:cs typeface="Arial" panose="020B0604020202020204" pitchFamily="34" charset="0"/>
              </a:rPr>
              <a:t>Ensuring 25% of procurement to small business</a:t>
            </a:r>
          </a:p>
        </p:txBody>
      </p:sp>
      <p:cxnSp>
        <p:nvCxnSpPr>
          <p:cNvPr id="16" name="Straight Arrow Connector 15">
            <a:extLst>
              <a:ext uri="{FF2B5EF4-FFF2-40B4-BE49-F238E27FC236}">
                <a16:creationId xmlns:a16="http://schemas.microsoft.com/office/drawing/2014/main" id="{6ABBFB79-FDBD-414A-AB3D-AFBBB7B5A851}"/>
              </a:ext>
            </a:extLst>
          </p:cNvPr>
          <p:cNvCxnSpPr>
            <a:cxnSpLocks/>
            <a:stCxn id="2" idx="2"/>
          </p:cNvCxnSpPr>
          <p:nvPr/>
        </p:nvCxnSpPr>
        <p:spPr>
          <a:xfrm flipH="1">
            <a:off x="4414684" y="1435808"/>
            <a:ext cx="1681316" cy="1012424"/>
          </a:xfrm>
          <a:prstGeom prst="straightConnector1">
            <a:avLst/>
          </a:prstGeom>
          <a:ln w="19050">
            <a:prstDash val="sys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C40D7048-64FC-400F-A60A-22E9C26D4735}"/>
              </a:ext>
            </a:extLst>
          </p:cNvPr>
          <p:cNvCxnSpPr>
            <a:cxnSpLocks/>
            <a:stCxn id="2" idx="2"/>
          </p:cNvCxnSpPr>
          <p:nvPr/>
        </p:nvCxnSpPr>
        <p:spPr>
          <a:xfrm>
            <a:off x="6096000" y="1435808"/>
            <a:ext cx="1268361" cy="1067262"/>
          </a:xfrm>
          <a:prstGeom prst="straightConnector1">
            <a:avLst/>
          </a:prstGeom>
          <a:ln>
            <a:prstDash val="sysDash"/>
            <a:headEnd type="triangle" w="med" len="med"/>
            <a:tailEnd type="triangle" w="med" len="med"/>
          </a:ln>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id="{1B611960-788F-4D14-9724-2C80B60497C8}"/>
              </a:ext>
            </a:extLst>
          </p:cNvPr>
          <p:cNvCxnSpPr>
            <a:cxnSpLocks/>
            <a:stCxn id="4" idx="6"/>
            <a:endCxn id="3" idx="2"/>
          </p:cNvCxnSpPr>
          <p:nvPr/>
        </p:nvCxnSpPr>
        <p:spPr>
          <a:xfrm>
            <a:off x="4546014" y="3429000"/>
            <a:ext cx="2723287" cy="0"/>
          </a:xfrm>
          <a:prstGeom prst="straightConnector1">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B1CF89DD-5935-A874-7373-7FA4F106687F}"/>
              </a:ext>
            </a:extLst>
          </p:cNvPr>
          <p:cNvSpPr/>
          <p:nvPr/>
        </p:nvSpPr>
        <p:spPr>
          <a:xfrm>
            <a:off x="609600" y="5915025"/>
            <a:ext cx="11582399" cy="504819"/>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n>
                  <a:solidFill>
                    <a:schemeClr val="bg1">
                      <a:lumMod val="65000"/>
                    </a:schemeClr>
                  </a:solidFill>
                </a:ln>
                <a:solidFill>
                  <a:schemeClr val="tx1"/>
                </a:solidFill>
              </a:rPr>
              <a:t>Example of “small” reforms</a:t>
            </a:r>
            <a:endParaRPr lang="en-US" dirty="0">
              <a:ln>
                <a:solidFill>
                  <a:schemeClr val="bg1">
                    <a:lumMod val="65000"/>
                  </a:schemeClr>
                </a:solidFill>
              </a:ln>
              <a:solidFill>
                <a:schemeClr val="tx1"/>
              </a:solidFill>
            </a:endParaRPr>
          </a:p>
        </p:txBody>
      </p:sp>
    </p:spTree>
    <p:extLst>
      <p:ext uri="{BB962C8B-B14F-4D97-AF65-F5344CB8AC3E}">
        <p14:creationId xmlns:p14="http://schemas.microsoft.com/office/powerpoint/2010/main" val="243358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5491D1-5346-4DE4-A632-F395BE7CF1D0}"/>
              </a:ext>
            </a:extLst>
          </p:cNvPr>
          <p:cNvSpPr/>
          <p:nvPr/>
        </p:nvSpPr>
        <p:spPr>
          <a:xfrm>
            <a:off x="3987281" y="592429"/>
            <a:ext cx="4217437" cy="84337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sz="2800" dirty="0">
                <a:latin typeface="Georgia" panose="02040502050405020303" pitchFamily="18" charset="0"/>
                <a:ea typeface="DengXian" panose="02010600030101010101" pitchFamily="2" charset="-122"/>
                <a:cs typeface="Arial" panose="020B0604020202020204" pitchFamily="34" charset="0"/>
              </a:rPr>
              <a:t>Distribution</a:t>
            </a:r>
          </a:p>
        </p:txBody>
      </p:sp>
      <p:sp>
        <p:nvSpPr>
          <p:cNvPr id="3" name="Oval 2">
            <a:extLst>
              <a:ext uri="{FF2B5EF4-FFF2-40B4-BE49-F238E27FC236}">
                <a16:creationId xmlns:a16="http://schemas.microsoft.com/office/drawing/2014/main" id="{9B9BB2E5-40B0-4B86-A34A-4D20787ACCA1}"/>
              </a:ext>
            </a:extLst>
          </p:cNvPr>
          <p:cNvSpPr/>
          <p:nvPr/>
        </p:nvSpPr>
        <p:spPr>
          <a:xfrm>
            <a:off x="7269301" y="1889449"/>
            <a:ext cx="4431086" cy="307910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sz="1400" b="1" dirty="0">
                <a:latin typeface="Georgia" panose="02040502050405020303" pitchFamily="18" charset="0"/>
                <a:ea typeface="DengXian" panose="02010600030101010101" pitchFamily="2" charset="-122"/>
                <a:cs typeface="Arial" panose="020B0604020202020204" pitchFamily="34" charset="0"/>
              </a:rPr>
              <a:t>Redistribution</a:t>
            </a:r>
          </a:p>
          <a:p>
            <a:pPr algn="ctr"/>
            <a:endParaRPr lang="en-ZA" sz="1400" b="1" dirty="0">
              <a:latin typeface="Georgia" panose="02040502050405020303" pitchFamily="18" charset="0"/>
              <a:ea typeface="DengXian" panose="02010600030101010101" pitchFamily="2" charset="-122"/>
              <a:cs typeface="Arial" panose="020B0604020202020204" pitchFamily="34" charset="0"/>
            </a:endParaRPr>
          </a:p>
          <a:p>
            <a:pPr marL="285750" indent="-285750" algn="ctr">
              <a:buFont typeface="Arial" panose="020B0604020202020204" pitchFamily="34" charset="0"/>
              <a:buChar char="•"/>
            </a:pPr>
            <a:r>
              <a:rPr lang="en-ZA" sz="1400" dirty="0">
                <a:latin typeface="Georgia" panose="02040502050405020303" pitchFamily="18" charset="0"/>
                <a:ea typeface="DengXian" panose="02010600030101010101" pitchFamily="2" charset="-122"/>
                <a:cs typeface="Arial" panose="020B0604020202020204" pitchFamily="34" charset="0"/>
              </a:rPr>
              <a:t>Asset based redistributions</a:t>
            </a:r>
          </a:p>
          <a:p>
            <a:pPr marL="285750" indent="-285750" algn="ctr">
              <a:buFont typeface="Arial" panose="020B0604020202020204" pitchFamily="34" charset="0"/>
              <a:buChar char="•"/>
            </a:pPr>
            <a:r>
              <a:rPr lang="en-ZA" sz="1400" dirty="0">
                <a:latin typeface="Georgia" panose="02040502050405020303" pitchFamily="18" charset="0"/>
                <a:ea typeface="DengXian" panose="02010600030101010101" pitchFamily="2" charset="-122"/>
                <a:cs typeface="Arial" panose="020B0604020202020204" pitchFamily="34" charset="0"/>
              </a:rPr>
              <a:t>BIG </a:t>
            </a:r>
          </a:p>
          <a:p>
            <a:pPr marL="285750" indent="-285750" algn="ctr">
              <a:buFont typeface="Arial" panose="020B0604020202020204" pitchFamily="34" charset="0"/>
              <a:buChar char="•"/>
            </a:pPr>
            <a:r>
              <a:rPr lang="en-ZA" sz="1400" dirty="0">
                <a:latin typeface="Georgia" panose="02040502050405020303" pitchFamily="18" charset="0"/>
                <a:ea typeface="DengXian" panose="02010600030101010101" pitchFamily="2" charset="-122"/>
                <a:cs typeface="Arial" panose="020B0604020202020204" pitchFamily="34" charset="0"/>
              </a:rPr>
              <a:t>Educational support</a:t>
            </a:r>
          </a:p>
          <a:p>
            <a:pPr marL="285750" indent="-285750" algn="ctr">
              <a:buFont typeface="Arial" panose="020B0604020202020204" pitchFamily="34" charset="0"/>
              <a:buChar char="•"/>
            </a:pPr>
            <a:r>
              <a:rPr lang="en-ZA" sz="1400" dirty="0">
                <a:latin typeface="Georgia" panose="02040502050405020303" pitchFamily="18" charset="0"/>
                <a:ea typeface="DengXian" panose="02010600030101010101" pitchFamily="2" charset="-122"/>
                <a:cs typeface="Arial" panose="020B0604020202020204" pitchFamily="34" charset="0"/>
              </a:rPr>
              <a:t>Stakeholder Grant</a:t>
            </a:r>
          </a:p>
          <a:p>
            <a:pPr algn="ctr"/>
            <a:endParaRPr lang="en-ZA" b="1" dirty="0">
              <a:latin typeface="Georgia" panose="02040502050405020303" pitchFamily="18" charset="0"/>
              <a:ea typeface="DengXian" panose="02010600030101010101" pitchFamily="2" charset="-122"/>
              <a:cs typeface="Arial" panose="020B0604020202020204" pitchFamily="34" charset="0"/>
            </a:endParaRPr>
          </a:p>
          <a:p>
            <a:pPr marL="285750" indent="-285750" algn="ctr">
              <a:buFont typeface="Arial" panose="020B0604020202020204" pitchFamily="34" charset="0"/>
              <a:buChar char="•"/>
            </a:pPr>
            <a:endParaRPr lang="en-ZA" b="1" dirty="0">
              <a:latin typeface="Georgia" panose="02040502050405020303" pitchFamily="18" charset="0"/>
              <a:ea typeface="DengXian" panose="02010600030101010101" pitchFamily="2" charset="-122"/>
              <a:cs typeface="Arial" panose="020B0604020202020204" pitchFamily="34" charset="0"/>
            </a:endParaRPr>
          </a:p>
          <a:p>
            <a:pPr algn="ctr"/>
            <a:endParaRPr lang="en-ZA" dirty="0">
              <a:latin typeface="Georgia" panose="02040502050405020303" pitchFamily="18" charset="0"/>
              <a:ea typeface="DengXian" panose="02010600030101010101" pitchFamily="2" charset="-122"/>
              <a:cs typeface="Arial" panose="020B0604020202020204" pitchFamily="34" charset="0"/>
            </a:endParaRPr>
          </a:p>
        </p:txBody>
      </p:sp>
      <p:sp>
        <p:nvSpPr>
          <p:cNvPr id="4" name="Oval 3">
            <a:extLst>
              <a:ext uri="{FF2B5EF4-FFF2-40B4-BE49-F238E27FC236}">
                <a16:creationId xmlns:a16="http://schemas.microsoft.com/office/drawing/2014/main" id="{4AA970CF-B06E-4447-A550-7E9B27FFB881}"/>
              </a:ext>
            </a:extLst>
          </p:cNvPr>
          <p:cNvSpPr/>
          <p:nvPr/>
        </p:nvSpPr>
        <p:spPr>
          <a:xfrm>
            <a:off x="835742" y="2085975"/>
            <a:ext cx="3710271" cy="288257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ZA" sz="1400" b="1" dirty="0">
              <a:latin typeface="Georgia" panose="02040502050405020303" pitchFamily="18" charset="0"/>
              <a:ea typeface="DengXian" panose="02010600030101010101" pitchFamily="2" charset="-122"/>
              <a:cs typeface="Arial" panose="020B0604020202020204" pitchFamily="34" charset="0"/>
            </a:endParaRPr>
          </a:p>
          <a:p>
            <a:pPr algn="ctr"/>
            <a:endParaRPr lang="en-ZA" b="1" dirty="0">
              <a:latin typeface="Georgia" panose="02040502050405020303" pitchFamily="18" charset="0"/>
              <a:ea typeface="DengXian" panose="02010600030101010101" pitchFamily="2" charset="-122"/>
              <a:cs typeface="Arial" panose="020B0604020202020204" pitchFamily="34" charset="0"/>
            </a:endParaRPr>
          </a:p>
          <a:p>
            <a:pPr algn="ctr"/>
            <a:endParaRPr lang="en-ZA" b="1" dirty="0">
              <a:latin typeface="Georgia" panose="02040502050405020303" pitchFamily="18" charset="0"/>
              <a:ea typeface="DengXian" panose="02010600030101010101" pitchFamily="2" charset="-122"/>
              <a:cs typeface="Arial" panose="020B0604020202020204" pitchFamily="34" charset="0"/>
            </a:endParaRPr>
          </a:p>
          <a:p>
            <a:pPr algn="ctr"/>
            <a:r>
              <a:rPr lang="en-ZA" sz="1400" b="1" dirty="0">
                <a:latin typeface="Georgia" panose="02040502050405020303" pitchFamily="18" charset="0"/>
                <a:ea typeface="DengXian" panose="02010600030101010101" pitchFamily="2" charset="-122"/>
                <a:cs typeface="Arial" panose="020B0604020202020204" pitchFamily="34" charset="0"/>
              </a:rPr>
              <a:t>Predistribution</a:t>
            </a:r>
          </a:p>
          <a:p>
            <a:pPr algn="ctr"/>
            <a:endParaRPr lang="en-ZA" sz="1400" b="1" dirty="0">
              <a:latin typeface="Georgia" panose="02040502050405020303" pitchFamily="18" charset="0"/>
              <a:ea typeface="DengXian" panose="02010600030101010101" pitchFamily="2" charset="-122"/>
              <a:cs typeface="Arial" panose="020B0604020202020204" pitchFamily="34" charset="0"/>
            </a:endParaRPr>
          </a:p>
          <a:p>
            <a:pPr marL="285750" indent="-285750">
              <a:buFont typeface="Arial" panose="020B0604020202020204" pitchFamily="34" charset="0"/>
              <a:buChar char="•"/>
            </a:pPr>
            <a:r>
              <a:rPr lang="en-ZA" sz="1400" dirty="0">
                <a:latin typeface="Georgia" panose="02040502050405020303" pitchFamily="18" charset="0"/>
                <a:ea typeface="DengXian" panose="02010600030101010101" pitchFamily="2" charset="-122"/>
                <a:cs typeface="Arial" panose="020B0604020202020204" pitchFamily="34" charset="0"/>
              </a:rPr>
              <a:t>Tax Holiday SMMEs</a:t>
            </a:r>
          </a:p>
          <a:p>
            <a:pPr marL="285750" indent="-285750">
              <a:buFont typeface="Arial" panose="020B0604020202020204" pitchFamily="34" charset="0"/>
              <a:buChar char="•"/>
            </a:pPr>
            <a:r>
              <a:rPr lang="en-ZA" sz="1400" dirty="0">
                <a:latin typeface="Georgia" panose="02040502050405020303" pitchFamily="18" charset="0"/>
                <a:ea typeface="DengXian" panose="02010600030101010101" pitchFamily="2" charset="-122"/>
                <a:cs typeface="Arial" panose="020B0604020202020204" pitchFamily="34" charset="0"/>
              </a:rPr>
              <a:t>Security of tenure in TAA</a:t>
            </a:r>
          </a:p>
          <a:p>
            <a:pPr marL="285750" indent="-285750">
              <a:buFont typeface="Arial" panose="020B0604020202020204" pitchFamily="34" charset="0"/>
              <a:buChar char="•"/>
            </a:pPr>
            <a:r>
              <a:rPr lang="en-ZA" sz="1400" dirty="0">
                <a:latin typeface="Georgia" panose="02040502050405020303" pitchFamily="18" charset="0"/>
                <a:ea typeface="DengXian" panose="02010600030101010101" pitchFamily="2" charset="-122"/>
                <a:cs typeface="Arial" panose="020B0604020202020204" pitchFamily="34" charset="0"/>
              </a:rPr>
              <a:t>Asset transfers</a:t>
            </a:r>
          </a:p>
          <a:p>
            <a:pPr marL="285750" indent="-285750">
              <a:buFont typeface="Arial" panose="020B0604020202020204" pitchFamily="34" charset="0"/>
              <a:buChar char="•"/>
            </a:pPr>
            <a:r>
              <a:rPr lang="en-ZA" sz="1400" dirty="0">
                <a:latin typeface="Georgia" panose="02040502050405020303" pitchFamily="18" charset="0"/>
                <a:ea typeface="DengXian" panose="02010600030101010101" pitchFamily="2" charset="-122"/>
                <a:cs typeface="Arial" panose="020B0604020202020204" pitchFamily="34" charset="0"/>
              </a:rPr>
              <a:t>Support ESOPS</a:t>
            </a:r>
          </a:p>
          <a:p>
            <a:pPr marL="285750" indent="-285750">
              <a:buFont typeface="Arial" panose="020B0604020202020204" pitchFamily="34" charset="0"/>
              <a:buChar char="•"/>
            </a:pPr>
            <a:r>
              <a:rPr lang="en-ZA" sz="1400" dirty="0">
                <a:latin typeface="Georgia" panose="02040502050405020303" pitchFamily="18" charset="0"/>
                <a:ea typeface="DengXian" panose="02010600030101010101" pitchFamily="2" charset="-122"/>
                <a:cs typeface="Arial" panose="020B0604020202020204" pitchFamily="34" charset="0"/>
              </a:rPr>
              <a:t>Productive activities for Trade Unions, Stokvels</a:t>
            </a:r>
          </a:p>
          <a:p>
            <a:pPr marL="285750" indent="-285750">
              <a:buFont typeface="Arial" panose="020B0604020202020204" pitchFamily="34" charset="0"/>
              <a:buChar char="•"/>
            </a:pPr>
            <a:r>
              <a:rPr lang="en-ZA" sz="1400" dirty="0">
                <a:latin typeface="Georgia" panose="02040502050405020303" pitchFamily="18" charset="0"/>
                <a:ea typeface="DengXian" panose="02010600030101010101" pitchFamily="2" charset="-122"/>
                <a:cs typeface="Arial" panose="020B0604020202020204" pitchFamily="34" charset="0"/>
              </a:rPr>
              <a:t>SOE shareholding</a:t>
            </a:r>
          </a:p>
          <a:p>
            <a:pPr marL="285750" indent="-285750">
              <a:buFont typeface="Arial" panose="020B0604020202020204" pitchFamily="34" charset="0"/>
              <a:buChar char="•"/>
            </a:pPr>
            <a:endParaRPr lang="en-ZA" dirty="0">
              <a:latin typeface="Georgia" panose="02040502050405020303" pitchFamily="18" charset="0"/>
              <a:ea typeface="DengXian" panose="02010600030101010101" pitchFamily="2" charset="-122"/>
              <a:cs typeface="Arial" panose="020B0604020202020204" pitchFamily="34" charset="0"/>
            </a:endParaRPr>
          </a:p>
          <a:p>
            <a:pPr marL="285750" indent="-285750">
              <a:buFont typeface="Arial" panose="020B0604020202020204" pitchFamily="34" charset="0"/>
              <a:buChar char="•"/>
            </a:pPr>
            <a:endParaRPr lang="en-ZA" dirty="0">
              <a:latin typeface="Georgia" panose="02040502050405020303" pitchFamily="18" charset="0"/>
              <a:ea typeface="DengXian" panose="02010600030101010101" pitchFamily="2" charset="-122"/>
              <a:cs typeface="Arial" panose="020B0604020202020204" pitchFamily="34" charset="0"/>
            </a:endParaRPr>
          </a:p>
          <a:p>
            <a:pPr marL="285750" indent="-285750">
              <a:buFont typeface="Arial" panose="020B0604020202020204" pitchFamily="34" charset="0"/>
              <a:buChar char="•"/>
            </a:pPr>
            <a:endParaRPr lang="en-ZA" dirty="0">
              <a:latin typeface="Georgia" panose="02040502050405020303" pitchFamily="18" charset="0"/>
              <a:ea typeface="DengXian" panose="02010600030101010101" pitchFamily="2" charset="-122"/>
              <a:cs typeface="Arial" panose="020B0604020202020204" pitchFamily="34" charset="0"/>
            </a:endParaRPr>
          </a:p>
          <a:p>
            <a:pPr algn="ctr"/>
            <a:endParaRPr lang="en-ZA" dirty="0">
              <a:latin typeface="Georgia" panose="02040502050405020303" pitchFamily="18" charset="0"/>
              <a:ea typeface="DengXian" panose="02010600030101010101" pitchFamily="2" charset="-122"/>
              <a:cs typeface="Arial" panose="020B0604020202020204" pitchFamily="34" charset="0"/>
            </a:endParaRPr>
          </a:p>
          <a:p>
            <a:pPr algn="ctr"/>
            <a:endParaRPr lang="en-ZA" dirty="0">
              <a:latin typeface="Georgia" panose="02040502050405020303" pitchFamily="18" charset="0"/>
              <a:ea typeface="DengXian" panose="02010600030101010101" pitchFamily="2" charset="-122"/>
              <a:cs typeface="Arial" panose="020B0604020202020204" pitchFamily="34" charset="0"/>
            </a:endParaRPr>
          </a:p>
        </p:txBody>
      </p:sp>
      <p:cxnSp>
        <p:nvCxnSpPr>
          <p:cNvPr id="16" name="Straight Arrow Connector 15">
            <a:extLst>
              <a:ext uri="{FF2B5EF4-FFF2-40B4-BE49-F238E27FC236}">
                <a16:creationId xmlns:a16="http://schemas.microsoft.com/office/drawing/2014/main" id="{6ABBFB79-FDBD-414A-AB3D-AFBBB7B5A851}"/>
              </a:ext>
            </a:extLst>
          </p:cNvPr>
          <p:cNvCxnSpPr>
            <a:cxnSpLocks/>
            <a:stCxn id="2" idx="2"/>
          </p:cNvCxnSpPr>
          <p:nvPr/>
        </p:nvCxnSpPr>
        <p:spPr>
          <a:xfrm flipH="1">
            <a:off x="4414684" y="1435808"/>
            <a:ext cx="1681316" cy="1012424"/>
          </a:xfrm>
          <a:prstGeom prst="straightConnector1">
            <a:avLst/>
          </a:prstGeom>
          <a:ln w="19050">
            <a:prstDash val="sys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C40D7048-64FC-400F-A60A-22E9C26D4735}"/>
              </a:ext>
            </a:extLst>
          </p:cNvPr>
          <p:cNvCxnSpPr>
            <a:cxnSpLocks/>
            <a:stCxn id="2" idx="2"/>
          </p:cNvCxnSpPr>
          <p:nvPr/>
        </p:nvCxnSpPr>
        <p:spPr>
          <a:xfrm>
            <a:off x="6096000" y="1435808"/>
            <a:ext cx="1307690" cy="1100915"/>
          </a:xfrm>
          <a:prstGeom prst="straightConnector1">
            <a:avLst/>
          </a:prstGeom>
          <a:ln>
            <a:prstDash val="sysDash"/>
            <a:headEnd type="triangle" w="med" len="med"/>
            <a:tailEnd type="triangle" w="med" len="med"/>
          </a:ln>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id="{1B611960-788F-4D14-9724-2C80B60497C8}"/>
              </a:ext>
            </a:extLst>
          </p:cNvPr>
          <p:cNvCxnSpPr>
            <a:cxnSpLocks/>
            <a:endCxn id="3" idx="2"/>
          </p:cNvCxnSpPr>
          <p:nvPr/>
        </p:nvCxnSpPr>
        <p:spPr>
          <a:xfrm>
            <a:off x="4546013" y="3429000"/>
            <a:ext cx="2723288" cy="0"/>
          </a:xfrm>
          <a:prstGeom prst="straightConnector1">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139E2EFA-9DD5-C1A3-2284-A56F04A84FCA}"/>
              </a:ext>
            </a:extLst>
          </p:cNvPr>
          <p:cNvSpPr/>
          <p:nvPr/>
        </p:nvSpPr>
        <p:spPr>
          <a:xfrm>
            <a:off x="609600" y="5915025"/>
            <a:ext cx="11582399" cy="504819"/>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n>
                  <a:solidFill>
                    <a:schemeClr val="bg1">
                      <a:lumMod val="65000"/>
                    </a:schemeClr>
                  </a:solidFill>
                </a:ln>
                <a:solidFill>
                  <a:schemeClr val="tx1"/>
                </a:solidFill>
              </a:rPr>
              <a:t>Example of a wider set of reforms</a:t>
            </a:r>
            <a:endParaRPr lang="en-US" dirty="0">
              <a:ln>
                <a:solidFill>
                  <a:schemeClr val="bg1">
                    <a:lumMod val="65000"/>
                  </a:schemeClr>
                </a:solidFill>
              </a:ln>
              <a:solidFill>
                <a:schemeClr val="tx1"/>
              </a:solidFill>
            </a:endParaRPr>
          </a:p>
        </p:txBody>
      </p:sp>
    </p:spTree>
    <p:extLst>
      <p:ext uri="{BB962C8B-B14F-4D97-AF65-F5344CB8AC3E}">
        <p14:creationId xmlns:p14="http://schemas.microsoft.com/office/powerpoint/2010/main" val="35644807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315</Words>
  <Application>Microsoft Office PowerPoint</Application>
  <PresentationFormat>Widescreen</PresentationFormat>
  <Paragraphs>75</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Georgia</vt:lpstr>
      <vt:lpstr>Office Theme</vt:lpstr>
      <vt:lpstr>Predistribution Strategies as an option for black economic empowerment </vt:lpstr>
      <vt:lpstr>Key Findings </vt:lpstr>
      <vt:lpstr>PowerPoint Presentation</vt:lpstr>
      <vt:lpstr>Current Approach - Better Improve “The Rules”  </vt:lpstr>
      <vt:lpstr>PowerPoint Presentation</vt:lpstr>
      <vt:lpstr>Core requirements not in dispute… details disputed</vt:lpstr>
      <vt:lpstr>PowerPoint Presentation</vt:lpstr>
      <vt:lpstr>PowerPoint Presentation</vt:lpstr>
      <vt:lpstr>PowerPoint Presentation</vt:lpstr>
      <vt:lpstr>Conclusion – Change the context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Predistribution Strategies as an option for black economic empowerment</dc:title>
  <dc:creator>user</dc:creator>
  <cp:lastModifiedBy>user</cp:lastModifiedBy>
  <cp:revision>4</cp:revision>
  <dcterms:created xsi:type="dcterms:W3CDTF">2022-09-16T19:20:29Z</dcterms:created>
  <dcterms:modified xsi:type="dcterms:W3CDTF">2022-09-17T04:38:34Z</dcterms:modified>
</cp:coreProperties>
</file>